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lvl1pPr defTabSz="457200">
      <a:defRPr>
        <a:latin typeface="+mn-lt"/>
        <a:ea typeface="+mn-ea"/>
        <a:cs typeface="+mn-cs"/>
        <a:sym typeface="Avenir Roman"/>
      </a:defRPr>
    </a:lvl1pPr>
    <a:lvl2pPr defTabSz="457200">
      <a:defRPr>
        <a:latin typeface="+mn-lt"/>
        <a:ea typeface="+mn-ea"/>
        <a:cs typeface="+mn-cs"/>
        <a:sym typeface="Avenir Roman"/>
      </a:defRPr>
    </a:lvl2pPr>
    <a:lvl3pPr defTabSz="457200">
      <a:defRPr>
        <a:latin typeface="+mn-lt"/>
        <a:ea typeface="+mn-ea"/>
        <a:cs typeface="+mn-cs"/>
        <a:sym typeface="Avenir Roman"/>
      </a:defRPr>
    </a:lvl3pPr>
    <a:lvl4pPr defTabSz="457200">
      <a:defRPr>
        <a:latin typeface="+mn-lt"/>
        <a:ea typeface="+mn-ea"/>
        <a:cs typeface="+mn-cs"/>
        <a:sym typeface="Avenir Roman"/>
      </a:defRPr>
    </a:lvl4pPr>
    <a:lvl5pPr defTabSz="457200">
      <a:defRPr>
        <a:latin typeface="+mn-lt"/>
        <a:ea typeface="+mn-ea"/>
        <a:cs typeface="+mn-cs"/>
        <a:sym typeface="Avenir Roman"/>
      </a:defRPr>
    </a:lvl5pPr>
    <a:lvl6pPr defTabSz="457200">
      <a:defRPr>
        <a:latin typeface="+mn-lt"/>
        <a:ea typeface="+mn-ea"/>
        <a:cs typeface="+mn-cs"/>
        <a:sym typeface="Avenir Roman"/>
      </a:defRPr>
    </a:lvl6pPr>
    <a:lvl7pPr defTabSz="457200">
      <a:defRPr>
        <a:latin typeface="+mn-lt"/>
        <a:ea typeface="+mn-ea"/>
        <a:cs typeface="+mn-cs"/>
        <a:sym typeface="Avenir Roman"/>
      </a:defRPr>
    </a:lvl7pPr>
    <a:lvl8pPr defTabSz="457200">
      <a:defRPr>
        <a:latin typeface="+mn-lt"/>
        <a:ea typeface="+mn-ea"/>
        <a:cs typeface="+mn-cs"/>
        <a:sym typeface="Avenir Roman"/>
      </a:defRPr>
    </a:lvl8pPr>
    <a:lvl9pPr defTabSz="457200">
      <a:defRPr>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2E8"/>
          </a:solidFill>
        </a:fill>
      </a:tcStyle>
    </a:wholeTbl>
    <a:band2H>
      <a:tcTxStyle/>
      <a:tcStyle>
        <a:tcBdr/>
        <a:fill>
          <a:solidFill>
            <a:srgbClr val="E6F1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ABBF"/>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ABBF"/>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ABBF"/>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CBCC"/>
          </a:solidFill>
        </a:fill>
      </a:tcStyle>
    </a:wholeTbl>
    <a:band2H>
      <a:tcTxStyle/>
      <a:tcStyle>
        <a:tcBdr/>
        <a:fill>
          <a:solidFill>
            <a:srgbClr val="F8E7E7"/>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2030"/>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2030"/>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2030"/>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8CFD1"/>
          </a:solidFill>
        </a:fill>
      </a:tcStyle>
    </a:wholeTbl>
    <a:band2H>
      <a:tcTxStyle/>
      <a:tcStyle>
        <a:tcBdr/>
        <a:fill>
          <a:solidFill>
            <a:srgbClr val="FCE8E9"/>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D515C"/>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D515C"/>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D515C"/>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ABBF"/>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ABBF"/>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27" autoAdjust="0"/>
  </p:normalViewPr>
  <p:slideViewPr>
    <p:cSldViewPr snapToGrid="0">
      <p:cViewPr varScale="1">
        <p:scale>
          <a:sx n="69" d="100"/>
          <a:sy n="69"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4" name="Shape 44"/>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6" name="Shape 6"/>
          <p:cNvSpPr>
            <a:spLocks noGrp="1"/>
          </p:cNvSpPr>
          <p:nvPr>
            <p:ph type="body" idx="1"/>
          </p:nvPr>
        </p:nvSpPr>
        <p:spPr>
          <a:xfrm>
            <a:off x="0" y="0"/>
            <a:ext cx="12192000" cy="6858000"/>
          </a:xfrm>
          <a:prstGeom prst="rect">
            <a:avLst/>
          </a:prstGeom>
        </p:spPr>
        <p:txBody>
          <a:bodyPr anchor="ctr"/>
          <a:lstStyle>
            <a:lvl1pPr algn="ctr">
              <a:spcBef>
                <a:spcPts val="1100"/>
              </a:spcBef>
              <a:defRPr sz="4800"/>
            </a:lvl1pPr>
            <a:lvl2pPr algn="ctr">
              <a:spcBef>
                <a:spcPts val="1100"/>
              </a:spcBef>
              <a:defRPr sz="4800"/>
            </a:lvl2pPr>
            <a:lvl3pPr algn="ctr">
              <a:spcBef>
                <a:spcPts val="1100"/>
              </a:spcBef>
              <a:defRPr sz="4800"/>
            </a:lvl3pPr>
            <a:lvl4pPr algn="ctr">
              <a:spcBef>
                <a:spcPts val="1100"/>
              </a:spcBef>
              <a:defRPr sz="4800"/>
            </a:lvl4pPr>
            <a:lvl5pPr algn="ctr">
              <a:spcBef>
                <a:spcPts val="1100"/>
              </a:spcBef>
              <a:defRPr sz="4800"/>
            </a:lvl5pPr>
          </a:lstStyle>
          <a:p>
            <a:pPr lvl="0">
              <a:defRPr sz="1800"/>
            </a:pPr>
            <a:r>
              <a:rPr sz="4800"/>
              <a:t>Body Level One</a:t>
            </a:r>
          </a:p>
          <a:p>
            <a:pPr lvl="1">
              <a:defRPr sz="1800"/>
            </a:pPr>
            <a:r>
              <a:rPr sz="4800"/>
              <a:t>Body Level Two</a:t>
            </a:r>
          </a:p>
          <a:p>
            <a:pPr lvl="2">
              <a:defRPr sz="1800"/>
            </a:pPr>
            <a:r>
              <a:rPr sz="4800"/>
              <a:t>Body Level Three</a:t>
            </a:r>
          </a:p>
          <a:p>
            <a:pPr lvl="3">
              <a:defRPr sz="1800"/>
            </a:pPr>
            <a:r>
              <a:rPr sz="4800"/>
              <a:t>Body Level Four</a:t>
            </a:r>
          </a:p>
          <a:p>
            <a:pPr lvl="4">
              <a:defRPr sz="1800"/>
            </a:pPr>
            <a:r>
              <a:rPr sz="48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35" name="Shape 35"/>
          <p:cNvSpPr>
            <a:spLocks noGrp="1"/>
          </p:cNvSpPr>
          <p:nvPr>
            <p:ph type="title"/>
          </p:nvPr>
        </p:nvSpPr>
        <p:spPr>
          <a:xfrm>
            <a:off x="1702349" y="2425106"/>
            <a:ext cx="8912643" cy="2007792"/>
          </a:xfrm>
          <a:prstGeom prst="rect">
            <a:avLst/>
          </a:prstGeom>
        </p:spPr>
        <p:txBody>
          <a:bodyPr anchor="ctr">
            <a:noAutofit/>
          </a:bodyPr>
          <a:lstStyle>
            <a:lvl1pPr algn="ctr">
              <a:defRPr sz="6000" b="1"/>
            </a:lvl1pPr>
          </a:lstStyle>
          <a:p>
            <a:pPr lvl="0">
              <a:defRPr sz="1800" b="0">
                <a:solidFill>
                  <a:srgbClr val="000000"/>
                </a:solidFill>
              </a:defRPr>
            </a:pPr>
            <a:r>
              <a:rPr sz="6000" b="1">
                <a:solidFill>
                  <a:srgbClr val="40798C"/>
                </a:solidFill>
              </a:rP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37" name="Shape 37"/>
          <p:cNvSpPr>
            <a:spLocks noGrp="1"/>
          </p:cNvSpPr>
          <p:nvPr>
            <p:ph type="body" idx="1"/>
          </p:nvPr>
        </p:nvSpPr>
        <p:spPr>
          <a:xfrm>
            <a:off x="0" y="0"/>
            <a:ext cx="12192000" cy="6858000"/>
          </a:xfrm>
          <a:prstGeom prst="rect">
            <a:avLst/>
          </a:prstGeom>
        </p:spPr>
        <p:txBody>
          <a:bodyPr lIns="0" tIns="0" rIns="0" bIns="0" anchor="ctr"/>
          <a:lstStyle>
            <a:lvl1pPr algn="ctr">
              <a:spcBef>
                <a:spcPts val="1100"/>
              </a:spcBef>
              <a:defRPr sz="4800"/>
            </a:lvl1pPr>
            <a:lvl2pPr algn="ctr">
              <a:spcBef>
                <a:spcPts val="1100"/>
              </a:spcBef>
              <a:defRPr sz="4800"/>
            </a:lvl2pPr>
            <a:lvl3pPr algn="ctr">
              <a:spcBef>
                <a:spcPts val="1100"/>
              </a:spcBef>
              <a:defRPr sz="4800"/>
            </a:lvl3pPr>
            <a:lvl4pPr algn="ctr">
              <a:spcBef>
                <a:spcPts val="1100"/>
              </a:spcBef>
              <a:defRPr sz="4800"/>
            </a:lvl4pPr>
            <a:lvl5pPr algn="ctr">
              <a:spcBef>
                <a:spcPts val="1100"/>
              </a:spcBef>
              <a:defRPr sz="4800"/>
            </a:lvl5pPr>
          </a:lstStyle>
          <a:p>
            <a:pPr lvl="0">
              <a:defRPr sz="1800"/>
            </a:pPr>
            <a:r>
              <a:rPr sz="4800"/>
              <a:t>Body Level One</a:t>
            </a:r>
          </a:p>
          <a:p>
            <a:pPr lvl="1">
              <a:defRPr sz="1800"/>
            </a:pPr>
            <a:r>
              <a:rPr sz="4800"/>
              <a:t>Body Level Two</a:t>
            </a:r>
          </a:p>
          <a:p>
            <a:pPr lvl="2">
              <a:defRPr sz="1800"/>
            </a:pPr>
            <a:r>
              <a:rPr sz="4800"/>
              <a:t>Body Level Three</a:t>
            </a:r>
          </a:p>
          <a:p>
            <a:pPr lvl="3">
              <a:defRPr sz="1800"/>
            </a:pPr>
            <a:r>
              <a:rPr sz="4800"/>
              <a:t>Body Level Four</a:t>
            </a:r>
          </a:p>
          <a:p>
            <a:pPr lvl="4">
              <a:defRPr sz="1800"/>
            </a:pPr>
            <a:r>
              <a:rPr sz="4800"/>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39" name="Shape 39"/>
          <p:cNvSpPr>
            <a:spLocks noGrp="1"/>
          </p:cNvSpPr>
          <p:nvPr>
            <p:ph type="title"/>
          </p:nvPr>
        </p:nvSpPr>
        <p:spPr>
          <a:xfrm>
            <a:off x="838200" y="0"/>
            <a:ext cx="9134958" cy="1690688"/>
          </a:xfrm>
          <a:prstGeom prst="rect">
            <a:avLst/>
          </a:prstGeom>
        </p:spPr>
        <p:txBody>
          <a:bodyPr/>
          <a:lstStyle/>
          <a:p>
            <a:pPr lvl="0">
              <a:defRPr sz="1800">
                <a:solidFill>
                  <a:srgbClr val="000000"/>
                </a:solidFill>
              </a:defRPr>
            </a:pPr>
            <a:r>
              <a:rPr sz="2400">
                <a:solidFill>
                  <a:srgbClr val="40798C"/>
                </a:solidFill>
              </a:rPr>
              <a:t>Title Text</a:t>
            </a:r>
          </a:p>
        </p:txBody>
      </p:sp>
      <p:sp>
        <p:nvSpPr>
          <p:cNvPr id="40" name="Shape 40"/>
          <p:cNvSpPr>
            <a:spLocks noGrp="1"/>
          </p:cNvSpPr>
          <p:nvPr>
            <p:ph type="body" idx="1"/>
          </p:nvPr>
        </p:nvSpPr>
        <p:spPr>
          <a:xfrm>
            <a:off x="838199" y="1825625"/>
            <a:ext cx="9134959" cy="5032375"/>
          </a:xfrm>
          <a:prstGeom prst="rect">
            <a:avLst/>
          </a:prstGeom>
        </p:spPr>
        <p:txBody>
          <a:bodyP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sp>
        <p:nvSpPr>
          <p:cNvPr id="41" name="Shape 41"/>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42" name="Shape 42"/>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8" name="Shape 8"/>
          <p:cNvSpPr/>
          <p:nvPr/>
        </p:nvSpPr>
        <p:spPr>
          <a:xfrm>
            <a:off x="-1" y="-3176"/>
            <a:ext cx="12192005" cy="520382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0361"/>
                </a:lnTo>
                <a:lnTo>
                  <a:pt x="3536" y="20361"/>
                </a:lnTo>
                <a:lnTo>
                  <a:pt x="4211" y="21547"/>
                </a:lnTo>
                <a:lnTo>
                  <a:pt x="4271" y="21600"/>
                </a:lnTo>
                <a:lnTo>
                  <a:pt x="4312" y="21600"/>
                </a:lnTo>
                <a:lnTo>
                  <a:pt x="4331" y="21580"/>
                </a:lnTo>
                <a:lnTo>
                  <a:pt x="4369" y="21547"/>
                </a:lnTo>
                <a:lnTo>
                  <a:pt x="5044" y="20361"/>
                </a:lnTo>
                <a:lnTo>
                  <a:pt x="21600" y="20361"/>
                </a:lnTo>
                <a:lnTo>
                  <a:pt x="21600" y="0"/>
                </a:lnTo>
                <a:close/>
              </a:path>
            </a:pathLst>
          </a:custGeom>
          <a:solidFill>
            <a:srgbClr val="40798C"/>
          </a:solidFill>
          <a:ln w="12700">
            <a:miter lim="400000"/>
          </a:ln>
        </p:spPr>
        <p:txBody>
          <a:bodyPr lIns="0" tIns="0" rIns="0" bIns="0"/>
          <a:lstStyle/>
          <a:p>
            <a:pPr lvl="0">
              <a:defRPr>
                <a:solidFill>
                  <a:srgbClr val="FFFFFF"/>
                </a:solidFill>
                <a:latin typeface="Century Gothic"/>
                <a:ea typeface="Century Gothic"/>
                <a:cs typeface="Century Gothic"/>
                <a:sym typeface="Century Gothic"/>
              </a:defRPr>
            </a:pPr>
            <a:endParaRPr/>
          </a:p>
        </p:txBody>
      </p:sp>
      <p:sp>
        <p:nvSpPr>
          <p:cNvPr id="9" name="Shape 9"/>
          <p:cNvSpPr>
            <a:spLocks noGrp="1"/>
          </p:cNvSpPr>
          <p:nvPr>
            <p:ph type="title"/>
          </p:nvPr>
        </p:nvSpPr>
        <p:spPr>
          <a:xfrm>
            <a:off x="809999" y="0"/>
            <a:ext cx="10572003" cy="4420200"/>
          </a:xfrm>
          <a:prstGeom prst="rect">
            <a:avLst/>
          </a:prstGeom>
        </p:spPr>
        <p:txBody>
          <a:bodyPr>
            <a:noAutofit/>
          </a:bodyPr>
          <a:lstStyle>
            <a:lvl1pPr algn="ctr">
              <a:defRPr sz="5400" b="1">
                <a:solidFill>
                  <a:srgbClr val="FFFFFF"/>
                </a:solidFill>
              </a:defRPr>
            </a:lvl1pPr>
          </a:lstStyle>
          <a:p>
            <a:pPr lvl="0">
              <a:defRPr sz="1800" b="0">
                <a:solidFill>
                  <a:srgbClr val="000000"/>
                </a:solidFill>
              </a:defRPr>
            </a:pPr>
            <a:r>
              <a:rPr sz="5400" b="1">
                <a:solidFill>
                  <a:srgbClr val="FFFFFF"/>
                </a:solidFill>
              </a:rPr>
              <a:t>Title Text</a:t>
            </a:r>
          </a:p>
        </p:txBody>
      </p:sp>
      <p:sp>
        <p:nvSpPr>
          <p:cNvPr id="10" name="Shape 10"/>
          <p:cNvSpPr>
            <a:spLocks noGrp="1"/>
          </p:cNvSpPr>
          <p:nvPr>
            <p:ph type="body" idx="1"/>
          </p:nvPr>
        </p:nvSpPr>
        <p:spPr>
          <a:xfrm>
            <a:off x="809999" y="5280847"/>
            <a:ext cx="10572003" cy="1577156"/>
          </a:xfrm>
          <a:prstGeom prst="rect">
            <a:avLst/>
          </a:prstGeom>
        </p:spPr>
        <p:txBody>
          <a:bodyPr/>
          <a:lstStyle>
            <a:lvl1pPr algn="r">
              <a:defRPr sz="2000">
                <a:solidFill>
                  <a:srgbClr val="40798C"/>
                </a:solidFill>
              </a:defRPr>
            </a:lvl1pPr>
            <a:lvl2pPr algn="r">
              <a:defRPr sz="2000">
                <a:solidFill>
                  <a:srgbClr val="40798C"/>
                </a:solidFill>
              </a:defRPr>
            </a:lvl2pPr>
            <a:lvl3pPr algn="r">
              <a:defRPr sz="2000">
                <a:solidFill>
                  <a:srgbClr val="40798C"/>
                </a:solidFill>
              </a:defRPr>
            </a:lvl3pPr>
            <a:lvl4pPr algn="r">
              <a:defRPr sz="2000">
                <a:solidFill>
                  <a:srgbClr val="40798C"/>
                </a:solidFill>
              </a:defRPr>
            </a:lvl4pPr>
            <a:lvl5pPr algn="r">
              <a:defRPr sz="2000">
                <a:solidFill>
                  <a:srgbClr val="40798C"/>
                </a:solidFill>
              </a:defRPr>
            </a:lvl5pPr>
          </a:lstStyle>
          <a:p>
            <a:pPr lvl="0">
              <a:defRPr sz="1800">
                <a:solidFill>
                  <a:srgbClr val="000000"/>
                </a:solidFill>
              </a:defRPr>
            </a:pPr>
            <a:r>
              <a:rPr sz="2000">
                <a:solidFill>
                  <a:srgbClr val="40798C"/>
                </a:solidFill>
              </a:rPr>
              <a:t>Body Level One</a:t>
            </a:r>
          </a:p>
          <a:p>
            <a:pPr lvl="1">
              <a:defRPr sz="1800">
                <a:solidFill>
                  <a:srgbClr val="000000"/>
                </a:solidFill>
              </a:defRPr>
            </a:pPr>
            <a:r>
              <a:rPr sz="2000">
                <a:solidFill>
                  <a:srgbClr val="40798C"/>
                </a:solidFill>
              </a:rPr>
              <a:t>Body Level Two</a:t>
            </a:r>
          </a:p>
          <a:p>
            <a:pPr lvl="2">
              <a:defRPr sz="1800">
                <a:solidFill>
                  <a:srgbClr val="000000"/>
                </a:solidFill>
              </a:defRPr>
            </a:pPr>
            <a:r>
              <a:rPr sz="2000">
                <a:solidFill>
                  <a:srgbClr val="40798C"/>
                </a:solidFill>
              </a:rPr>
              <a:t>Body Level Three</a:t>
            </a:r>
          </a:p>
          <a:p>
            <a:pPr lvl="3">
              <a:defRPr sz="1800">
                <a:solidFill>
                  <a:srgbClr val="000000"/>
                </a:solidFill>
              </a:defRPr>
            </a:pPr>
            <a:r>
              <a:rPr sz="2000">
                <a:solidFill>
                  <a:srgbClr val="40798C"/>
                </a:solidFill>
              </a:rPr>
              <a:t>Body Level Four</a:t>
            </a:r>
          </a:p>
          <a:p>
            <a:pPr lvl="4">
              <a:defRPr sz="1800">
                <a:solidFill>
                  <a:srgbClr val="000000"/>
                </a:solidFill>
              </a:defRPr>
            </a:pPr>
            <a:r>
              <a:rPr sz="2000">
                <a:solidFill>
                  <a:srgbClr val="40798C"/>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2" name="Shape 12"/>
          <p:cNvSpPr/>
          <p:nvPr/>
        </p:nvSpPr>
        <p:spPr>
          <a:xfrm>
            <a:off x="-5292" y="-22991"/>
            <a:ext cx="12192005" cy="52038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0361"/>
                </a:lnTo>
                <a:lnTo>
                  <a:pt x="18064" y="20361"/>
                </a:lnTo>
                <a:lnTo>
                  <a:pt x="17389" y="21547"/>
                </a:lnTo>
                <a:lnTo>
                  <a:pt x="17329" y="21600"/>
                </a:lnTo>
                <a:lnTo>
                  <a:pt x="17287" y="21600"/>
                </a:lnTo>
                <a:lnTo>
                  <a:pt x="17269" y="21580"/>
                </a:lnTo>
                <a:lnTo>
                  <a:pt x="17231" y="21547"/>
                </a:lnTo>
                <a:lnTo>
                  <a:pt x="16556" y="20361"/>
                </a:lnTo>
                <a:lnTo>
                  <a:pt x="0" y="20361"/>
                </a:lnTo>
                <a:lnTo>
                  <a:pt x="0" y="0"/>
                </a:lnTo>
                <a:close/>
              </a:path>
            </a:pathLst>
          </a:custGeom>
          <a:solidFill>
            <a:srgbClr val="40798C"/>
          </a:solidFill>
          <a:ln w="12700">
            <a:miter lim="400000"/>
          </a:ln>
        </p:spPr>
        <p:txBody>
          <a:bodyPr lIns="0" tIns="0" rIns="0" bIns="0"/>
          <a:lstStyle/>
          <a:p>
            <a:pPr lvl="0">
              <a:defRPr>
                <a:solidFill>
                  <a:srgbClr val="FFFFFF"/>
                </a:solidFill>
                <a:latin typeface="Century Gothic"/>
                <a:ea typeface="Century Gothic"/>
                <a:cs typeface="Century Gothic"/>
                <a:sym typeface="Century Gothic"/>
              </a:defRPr>
            </a:pPr>
            <a:endParaRPr/>
          </a:p>
        </p:txBody>
      </p:sp>
      <p:sp>
        <p:nvSpPr>
          <p:cNvPr id="13" name="Shape 13"/>
          <p:cNvSpPr>
            <a:spLocks noGrp="1"/>
          </p:cNvSpPr>
          <p:nvPr>
            <p:ph type="title"/>
          </p:nvPr>
        </p:nvSpPr>
        <p:spPr>
          <a:xfrm>
            <a:off x="809999" y="0"/>
            <a:ext cx="10561420" cy="4420197"/>
          </a:xfrm>
          <a:prstGeom prst="rect">
            <a:avLst/>
          </a:prstGeom>
        </p:spPr>
        <p:txBody>
          <a:bodyPr>
            <a:noAutofit/>
          </a:bodyPr>
          <a:lstStyle>
            <a:lvl1pPr algn="r">
              <a:defRPr sz="4800" b="1">
                <a:solidFill>
                  <a:srgbClr val="FFFFFF"/>
                </a:solidFill>
              </a:defRPr>
            </a:lvl1pPr>
          </a:lstStyle>
          <a:p>
            <a:pPr lvl="0">
              <a:defRPr sz="1800" b="0">
                <a:solidFill>
                  <a:srgbClr val="000000"/>
                </a:solidFill>
              </a:defRPr>
            </a:pPr>
            <a:r>
              <a:rPr sz="4800" b="1">
                <a:solidFill>
                  <a:srgbClr val="FFFFFF"/>
                </a:solidFill>
              </a:rPr>
              <a:t>Title Text</a:t>
            </a:r>
          </a:p>
        </p:txBody>
      </p:sp>
      <p:sp>
        <p:nvSpPr>
          <p:cNvPr id="14" name="Shape 14"/>
          <p:cNvSpPr>
            <a:spLocks noGrp="1"/>
          </p:cNvSpPr>
          <p:nvPr>
            <p:ph type="body" idx="1"/>
          </p:nvPr>
        </p:nvSpPr>
        <p:spPr>
          <a:xfrm>
            <a:off x="809999" y="5281200"/>
            <a:ext cx="10561420" cy="1576803"/>
          </a:xfrm>
          <a:prstGeom prst="rect">
            <a:avLst/>
          </a:prstGeom>
        </p:spPr>
        <p:txBody>
          <a:bodyPr>
            <a:noAutofit/>
          </a:bodyPr>
          <a:lstStyle>
            <a:lvl1pPr algn="r">
              <a:defRPr sz="1800">
                <a:solidFill>
                  <a:srgbClr val="FFFFFF"/>
                </a:solidFill>
              </a:defRPr>
            </a:lvl1pPr>
            <a:lvl2pPr algn="r">
              <a:defRPr sz="1800">
                <a:solidFill>
                  <a:srgbClr val="FFFFFF"/>
                </a:solidFill>
              </a:defRPr>
            </a:lvl2pPr>
            <a:lvl3pPr algn="r">
              <a:defRPr sz="1800">
                <a:solidFill>
                  <a:srgbClr val="FFFFFF"/>
                </a:solidFill>
              </a:defRPr>
            </a:lvl3pPr>
            <a:lvl4pPr algn="r">
              <a:defRPr sz="1800">
                <a:solidFill>
                  <a:srgbClr val="FFFFFF"/>
                </a:solidFill>
              </a:defRPr>
            </a:lvl4pPr>
            <a:lvl5pPr algn="r">
              <a:defRPr sz="1800">
                <a:solidFill>
                  <a:srgbClr val="FFFFFF"/>
                </a:solidFill>
              </a:defRPr>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Panoramic Picture with Caption">
    <p:spTree>
      <p:nvGrpSpPr>
        <p:cNvPr id="1" name=""/>
        <p:cNvGrpSpPr/>
        <p:nvPr/>
      </p:nvGrpSpPr>
      <p:grpSpPr>
        <a:xfrm>
          <a:off x="0" y="0"/>
          <a:ext cx="0" cy="0"/>
          <a:chOff x="0" y="0"/>
          <a:chExt cx="0" cy="0"/>
        </a:xfrm>
      </p:grpSpPr>
      <p:sp>
        <p:nvSpPr>
          <p:cNvPr id="16" name="Shape 16"/>
          <p:cNvSpPr>
            <a:spLocks noGrp="1"/>
          </p:cNvSpPr>
          <p:nvPr>
            <p:ph type="title"/>
          </p:nvPr>
        </p:nvSpPr>
        <p:spPr>
          <a:xfrm>
            <a:off x="809999" y="4800600"/>
            <a:ext cx="10561420" cy="566738"/>
          </a:xfrm>
          <a:prstGeom prst="rect">
            <a:avLst/>
          </a:prstGeom>
        </p:spPr>
        <p:txBody>
          <a:bodyPr/>
          <a:lstStyle/>
          <a:p>
            <a:pPr lvl="0">
              <a:defRPr sz="1800">
                <a:solidFill>
                  <a:srgbClr val="000000"/>
                </a:solidFill>
              </a:defRPr>
            </a:pPr>
            <a:r>
              <a:rPr sz="2400">
                <a:solidFill>
                  <a:srgbClr val="40798C"/>
                </a:solidFill>
              </a:rPr>
              <a:t>Title Text</a:t>
            </a:r>
          </a:p>
        </p:txBody>
      </p:sp>
      <p:sp>
        <p:nvSpPr>
          <p:cNvPr id="17" name="Shape 17"/>
          <p:cNvSpPr>
            <a:spLocks noGrp="1"/>
          </p:cNvSpPr>
          <p:nvPr>
            <p:ph type="body" idx="1"/>
          </p:nvPr>
        </p:nvSpPr>
        <p:spPr>
          <a:xfrm>
            <a:off x="809999" y="5367337"/>
            <a:ext cx="10561420" cy="493715"/>
          </a:xfrm>
          <a:prstGeom prst="rect">
            <a:avLst/>
          </a:prstGeom>
        </p:spPr>
        <p:txBody>
          <a:bodyPr anchor="ct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9" name="Shape 19"/>
          <p:cNvSpPr/>
          <p:nvPr/>
        </p:nvSpPr>
        <p:spPr>
          <a:xfrm>
            <a:off x="-1" y="-3"/>
            <a:ext cx="12192005" cy="218599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8651"/>
                </a:lnTo>
                <a:lnTo>
                  <a:pt x="3536" y="18651"/>
                </a:lnTo>
                <a:lnTo>
                  <a:pt x="4211" y="21475"/>
                </a:lnTo>
                <a:lnTo>
                  <a:pt x="4271" y="21600"/>
                </a:lnTo>
                <a:lnTo>
                  <a:pt x="4312" y="21600"/>
                </a:lnTo>
                <a:lnTo>
                  <a:pt x="4331" y="21553"/>
                </a:lnTo>
                <a:lnTo>
                  <a:pt x="4369" y="21475"/>
                </a:lnTo>
                <a:lnTo>
                  <a:pt x="5044" y="18651"/>
                </a:lnTo>
                <a:lnTo>
                  <a:pt x="21600" y="18651"/>
                </a:lnTo>
                <a:lnTo>
                  <a:pt x="21600" y="0"/>
                </a:lnTo>
                <a:close/>
              </a:path>
            </a:pathLst>
          </a:custGeom>
          <a:solidFill>
            <a:srgbClr val="40798C"/>
          </a:solidFill>
          <a:ln w="12700">
            <a:miter lim="400000"/>
          </a:ln>
        </p:spPr>
        <p:txBody>
          <a:bodyPr lIns="0" tIns="0" rIns="0" bIns="0"/>
          <a:lstStyle/>
          <a:p>
            <a:pPr lvl="0">
              <a:defRPr>
                <a:solidFill>
                  <a:srgbClr val="FFFFFF"/>
                </a:solidFill>
                <a:latin typeface="Century Gothic"/>
                <a:ea typeface="Century Gothic"/>
                <a:cs typeface="Century Gothic"/>
                <a:sym typeface="Century Gothic"/>
              </a:defRPr>
            </a:pPr>
            <a:endParaRPr/>
          </a:p>
        </p:txBody>
      </p:sp>
      <p:sp>
        <p:nvSpPr>
          <p:cNvPr id="20" name="Shape 20"/>
          <p:cNvSpPr>
            <a:spLocks noGrp="1"/>
          </p:cNvSpPr>
          <p:nvPr>
            <p:ph type="title"/>
          </p:nvPr>
        </p:nvSpPr>
        <p:spPr>
          <a:xfrm>
            <a:off x="809999" y="0"/>
            <a:ext cx="10572000" cy="1417638"/>
          </a:xfrm>
          <a:prstGeom prst="rect">
            <a:avLst/>
          </a:prstGeom>
        </p:spPr>
        <p:txBody>
          <a:bodyPr>
            <a:noAutofit/>
          </a:bodyPr>
          <a:lstStyle>
            <a:lvl1pPr algn="ctr">
              <a:defRPr sz="5400" b="1">
                <a:solidFill>
                  <a:srgbClr val="FFFFFF"/>
                </a:solidFill>
              </a:defRPr>
            </a:lvl1pPr>
          </a:lstStyle>
          <a:p>
            <a:pPr lvl="0">
              <a:defRPr sz="1800" b="0">
                <a:solidFill>
                  <a:srgbClr val="000000"/>
                </a:solidFill>
              </a:defRPr>
            </a:pPr>
            <a:r>
              <a:rPr sz="5400" b="1">
                <a:solidFill>
                  <a:srgbClr val="FFFFFF"/>
                </a:solidFill>
              </a:rPr>
              <a:t>Title Text</a:t>
            </a:r>
          </a:p>
        </p:txBody>
      </p:sp>
      <p:sp>
        <p:nvSpPr>
          <p:cNvPr id="21" name="Shape 21"/>
          <p:cNvSpPr>
            <a:spLocks noGrp="1"/>
          </p:cNvSpPr>
          <p:nvPr>
            <p:ph type="body" idx="1"/>
          </p:nvPr>
        </p:nvSpPr>
        <p:spPr>
          <a:xfrm>
            <a:off x="818712" y="1417637"/>
            <a:ext cx="5185875" cy="5248065"/>
          </a:xfrm>
          <a:prstGeom prst="rect">
            <a:avLst/>
          </a:prstGeom>
        </p:spPr>
        <p:txBody>
          <a:bodyPr anchor="ctr"/>
          <a:lstStyle>
            <a:lvl1pPr marL="342900" indent="-342900">
              <a:buClr>
                <a:srgbClr val="40798C"/>
              </a:buClr>
              <a:buSzPct val="100000"/>
              <a:buFont typeface="Wingdings 2"/>
              <a:buChar char=""/>
              <a:defRPr sz="1800"/>
            </a:lvl1pPr>
            <a:lvl2pPr marL="778668" indent="-321468">
              <a:buClr>
                <a:srgbClr val="40798C"/>
              </a:buClr>
              <a:buSzPct val="100000"/>
              <a:buFont typeface="Wingdings 2"/>
              <a:buChar char=""/>
              <a:defRPr sz="1800"/>
            </a:lvl2pPr>
            <a:lvl3pPr marL="1208314" indent="-293914">
              <a:buClr>
                <a:srgbClr val="40798C"/>
              </a:buClr>
              <a:buSzPct val="100000"/>
              <a:buFont typeface="Wingdings 2"/>
              <a:buChar char=""/>
              <a:defRPr sz="1800"/>
            </a:lvl3pPr>
            <a:lvl4pPr marL="1714500" indent="-342900">
              <a:buClr>
                <a:srgbClr val="40798C"/>
              </a:buClr>
              <a:buSzPct val="100000"/>
              <a:buFont typeface="Wingdings 2"/>
              <a:buChar char=""/>
              <a:defRPr sz="1800"/>
            </a:lvl4pPr>
            <a:lvl5pPr marL="2171700" indent="-342900">
              <a:buClr>
                <a:srgbClr val="40798C"/>
              </a:buClr>
              <a:buSzPct val="100000"/>
              <a:buFont typeface="Wingdings 2"/>
              <a:buChar char=""/>
              <a:defRPr sz="1800"/>
            </a:lvl5p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3" name="Shape 23"/>
          <p:cNvSpPr/>
          <p:nvPr/>
        </p:nvSpPr>
        <p:spPr>
          <a:xfrm>
            <a:off x="-1" y="-3"/>
            <a:ext cx="12192005" cy="218599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8651"/>
                </a:lnTo>
                <a:lnTo>
                  <a:pt x="3536" y="18651"/>
                </a:lnTo>
                <a:lnTo>
                  <a:pt x="4211" y="21475"/>
                </a:lnTo>
                <a:lnTo>
                  <a:pt x="4271" y="21600"/>
                </a:lnTo>
                <a:lnTo>
                  <a:pt x="4312" y="21600"/>
                </a:lnTo>
                <a:lnTo>
                  <a:pt x="4331" y="21553"/>
                </a:lnTo>
                <a:lnTo>
                  <a:pt x="4369" y="21475"/>
                </a:lnTo>
                <a:lnTo>
                  <a:pt x="5044" y="18651"/>
                </a:lnTo>
                <a:lnTo>
                  <a:pt x="21600" y="18651"/>
                </a:lnTo>
                <a:lnTo>
                  <a:pt x="21600" y="0"/>
                </a:lnTo>
                <a:close/>
              </a:path>
            </a:pathLst>
          </a:custGeom>
          <a:solidFill>
            <a:srgbClr val="40798C"/>
          </a:solidFill>
          <a:ln w="12700">
            <a:miter lim="400000"/>
          </a:ln>
        </p:spPr>
        <p:txBody>
          <a:bodyPr lIns="0" tIns="0" rIns="0" bIns="0"/>
          <a:lstStyle/>
          <a:p>
            <a:pPr lvl="0">
              <a:defRPr>
                <a:solidFill>
                  <a:srgbClr val="FFFFFF"/>
                </a:solidFill>
                <a:latin typeface="Century Gothic"/>
                <a:ea typeface="Century Gothic"/>
                <a:cs typeface="Century Gothic"/>
                <a:sym typeface="Century Gothic"/>
              </a:defRPr>
            </a:pPr>
            <a:endParaRPr/>
          </a:p>
        </p:txBody>
      </p:sp>
      <p:sp>
        <p:nvSpPr>
          <p:cNvPr id="24" name="Shape 24"/>
          <p:cNvSpPr>
            <a:spLocks noGrp="1"/>
          </p:cNvSpPr>
          <p:nvPr>
            <p:ph type="title"/>
          </p:nvPr>
        </p:nvSpPr>
        <p:spPr>
          <a:xfrm>
            <a:off x="809999" y="0"/>
            <a:ext cx="10572000" cy="1417638"/>
          </a:xfrm>
          <a:prstGeom prst="rect">
            <a:avLst/>
          </a:prstGeom>
        </p:spPr>
        <p:txBody>
          <a:bodyPr>
            <a:noAutofit/>
          </a:bodyPr>
          <a:lstStyle>
            <a:lvl1pPr algn="ctr">
              <a:defRPr sz="5400" b="1">
                <a:solidFill>
                  <a:srgbClr val="FFFFFF"/>
                </a:solidFill>
              </a:defRPr>
            </a:lvl1pPr>
          </a:lstStyle>
          <a:p>
            <a:pPr lvl="0">
              <a:defRPr sz="1800" b="0">
                <a:solidFill>
                  <a:srgbClr val="000000"/>
                </a:solidFill>
              </a:defRPr>
            </a:pPr>
            <a:r>
              <a:rPr sz="5400" b="1">
                <a:solidFill>
                  <a:srgbClr val="FFFFFF"/>
                </a:solidFill>
              </a:rPr>
              <a:t>Title Text</a:t>
            </a:r>
          </a:p>
        </p:txBody>
      </p:sp>
      <p:sp>
        <p:nvSpPr>
          <p:cNvPr id="25" name="Shape 25"/>
          <p:cNvSpPr>
            <a:spLocks noGrp="1"/>
          </p:cNvSpPr>
          <p:nvPr>
            <p:ph type="body" idx="1"/>
          </p:nvPr>
        </p:nvSpPr>
        <p:spPr>
          <a:xfrm>
            <a:off x="814727" y="1417637"/>
            <a:ext cx="5189860" cy="1333501"/>
          </a:xfrm>
          <a:prstGeom prst="rect">
            <a:avLst/>
          </a:prstGeom>
        </p:spPr>
        <p:txBody>
          <a:bodyPr anchor="b">
            <a:noAutofit/>
          </a:bodyPr>
          <a:lstStyle>
            <a:lvl1pPr algn="ctr">
              <a:defRPr sz="2000"/>
            </a:lvl1pPr>
            <a:lvl2pPr algn="ctr">
              <a:defRPr sz="2000"/>
            </a:lvl2pPr>
            <a:lvl3pPr algn="ctr">
              <a:defRPr sz="2000"/>
            </a:lvl3pPr>
            <a:lvl4pPr algn="ctr">
              <a:defRPr sz="2000"/>
            </a:lvl4pPr>
            <a:lvl5pPr algn="ctr">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solidFill>
                  <a:srgbClr val="000000"/>
                </a:solidFill>
              </a:defRPr>
            </a:pPr>
            <a:r>
              <a:rPr sz="2400">
                <a:solidFill>
                  <a:srgbClr val="40798C"/>
                </a:solidFill>
              </a:rPr>
              <a:t>Title Text</a:t>
            </a:r>
          </a:p>
        </p:txBody>
      </p:sp>
      <p:sp>
        <p:nvSpPr>
          <p:cNvPr id="29" name="Shape 29"/>
          <p:cNvSpPr>
            <a:spLocks noGrp="1"/>
          </p:cNvSpPr>
          <p:nvPr>
            <p:ph type="body" idx="1"/>
          </p:nvPr>
        </p:nvSpPr>
        <p:spPr>
          <a:prstGeom prst="rect">
            <a:avLst/>
          </a:prstGeom>
        </p:spPr>
        <p:txBody>
          <a:bodyP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32" name="Shape 32"/>
          <p:cNvSpPr>
            <a:spLocks noGrp="1"/>
          </p:cNvSpPr>
          <p:nvPr>
            <p:ph type="title"/>
          </p:nvPr>
        </p:nvSpPr>
        <p:spPr>
          <a:xfrm>
            <a:off x="809999" y="4800600"/>
            <a:ext cx="10561420" cy="566738"/>
          </a:xfrm>
          <a:prstGeom prst="rect">
            <a:avLst/>
          </a:prstGeom>
        </p:spPr>
        <p:txBody>
          <a:bodyPr/>
          <a:lstStyle/>
          <a:p>
            <a:pPr lvl="0">
              <a:defRPr sz="1800">
                <a:solidFill>
                  <a:srgbClr val="000000"/>
                </a:solidFill>
              </a:defRPr>
            </a:pPr>
            <a:r>
              <a:rPr sz="2400">
                <a:solidFill>
                  <a:srgbClr val="40798C"/>
                </a:solidFill>
              </a:rPr>
              <a:t>Title Text</a:t>
            </a:r>
          </a:p>
        </p:txBody>
      </p:sp>
      <p:sp>
        <p:nvSpPr>
          <p:cNvPr id="33" name="Shape 33"/>
          <p:cNvSpPr>
            <a:spLocks noGrp="1"/>
          </p:cNvSpPr>
          <p:nvPr>
            <p:ph type="body" idx="1"/>
          </p:nvPr>
        </p:nvSpPr>
        <p:spPr>
          <a:xfrm>
            <a:off x="809999" y="5367337"/>
            <a:ext cx="10561420" cy="493715"/>
          </a:xfrm>
          <a:prstGeom prst="rect">
            <a:avLst/>
          </a:prstGeom>
        </p:spPr>
        <p:txBody>
          <a:bodyPr anchor="ct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14727" y="727522"/>
            <a:ext cx="4852990" cy="16171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p>
            <a:pPr lvl="0">
              <a:defRPr sz="1800">
                <a:solidFill>
                  <a:srgbClr val="000000"/>
                </a:solidFill>
              </a:defRPr>
            </a:pPr>
            <a:r>
              <a:rPr sz="2400">
                <a:solidFill>
                  <a:srgbClr val="40798C"/>
                </a:solidFill>
              </a:rPr>
              <a:t>Title Text</a:t>
            </a:r>
          </a:p>
        </p:txBody>
      </p:sp>
      <p:sp>
        <p:nvSpPr>
          <p:cNvPr id="3" name="Shape 3"/>
          <p:cNvSpPr>
            <a:spLocks noGrp="1"/>
          </p:cNvSpPr>
          <p:nvPr>
            <p:ph type="body" idx="1"/>
          </p:nvPr>
        </p:nvSpPr>
        <p:spPr>
          <a:xfrm>
            <a:off x="814727" y="2344684"/>
            <a:ext cx="4852990" cy="35163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pPr>
            <a:r>
              <a:rPr sz="1200"/>
              <a:t>Body Level One</a:t>
            </a:r>
          </a:p>
          <a:p>
            <a:pPr lvl="1">
              <a:defRPr sz="1800"/>
            </a:pPr>
            <a:r>
              <a:rPr sz="1200"/>
              <a:t>Body Level Two</a:t>
            </a:r>
          </a:p>
          <a:p>
            <a:pPr lvl="2">
              <a:defRPr sz="1800"/>
            </a:pPr>
            <a:r>
              <a:rPr sz="1200"/>
              <a:t>Body Level Three</a:t>
            </a:r>
          </a:p>
          <a:p>
            <a:pPr lvl="3">
              <a:defRPr sz="1800"/>
            </a:pPr>
            <a:r>
              <a:rPr sz="1200"/>
              <a:t>Body Level Four</a:t>
            </a:r>
          </a:p>
          <a:p>
            <a:pPr lvl="4">
              <a:defRPr sz="1800"/>
            </a:pPr>
            <a:r>
              <a:rPr sz="1200"/>
              <a:t>Body Level Five</a:t>
            </a:r>
          </a:p>
        </p:txBody>
      </p:sp>
      <p:sp>
        <p:nvSpPr>
          <p:cNvPr id="4" name="Shape 4"/>
          <p:cNvSpPr>
            <a:spLocks noGrp="1"/>
          </p:cNvSpPr>
          <p:nvPr>
            <p:ph type="sldNum" sz="quarter" idx="2"/>
          </p:nvPr>
        </p:nvSpPr>
        <p:spPr>
          <a:xfrm>
            <a:off x="4862688" y="5915888"/>
            <a:ext cx="1062158" cy="370837"/>
          </a:xfrm>
          <a:prstGeom prst="rect">
            <a:avLst/>
          </a:prstGeom>
          <a:ln w="12700">
            <a:miter lim="400000"/>
          </a:ln>
        </p:spPr>
        <p:txBody>
          <a:bodyPr lIns="45718" tIns="45718" rIns="45718" bIns="45718">
            <a:spAutoFit/>
          </a:bodyPr>
          <a:lstStyle>
            <a:lvl1pPr>
              <a:defRPr>
                <a:solidFill>
                  <a:srgbClr val="FFFFFF"/>
                </a:solidFill>
                <a:latin typeface="Century Gothic"/>
                <a:ea typeface="Century Gothic"/>
                <a:cs typeface="Century Gothic"/>
                <a:sym typeface="Century Gothic"/>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defTabSz="457200">
        <a:defRPr sz="2400">
          <a:solidFill>
            <a:srgbClr val="40798C"/>
          </a:solidFill>
          <a:latin typeface="Nunito Sans"/>
          <a:ea typeface="Nunito Sans"/>
          <a:cs typeface="Nunito Sans"/>
          <a:sym typeface="Nunito Sans"/>
        </a:defRPr>
      </a:lvl1pPr>
      <a:lvl2pPr defTabSz="457200">
        <a:defRPr sz="2400">
          <a:solidFill>
            <a:srgbClr val="40798C"/>
          </a:solidFill>
          <a:latin typeface="Nunito Sans"/>
          <a:ea typeface="Nunito Sans"/>
          <a:cs typeface="Nunito Sans"/>
          <a:sym typeface="Nunito Sans"/>
        </a:defRPr>
      </a:lvl2pPr>
      <a:lvl3pPr defTabSz="457200">
        <a:defRPr sz="2400">
          <a:solidFill>
            <a:srgbClr val="40798C"/>
          </a:solidFill>
          <a:latin typeface="Nunito Sans"/>
          <a:ea typeface="Nunito Sans"/>
          <a:cs typeface="Nunito Sans"/>
          <a:sym typeface="Nunito Sans"/>
        </a:defRPr>
      </a:lvl3pPr>
      <a:lvl4pPr defTabSz="457200">
        <a:defRPr sz="2400">
          <a:solidFill>
            <a:srgbClr val="40798C"/>
          </a:solidFill>
          <a:latin typeface="Nunito Sans"/>
          <a:ea typeface="Nunito Sans"/>
          <a:cs typeface="Nunito Sans"/>
          <a:sym typeface="Nunito Sans"/>
        </a:defRPr>
      </a:lvl4pPr>
      <a:lvl5pPr defTabSz="457200">
        <a:defRPr sz="2400">
          <a:solidFill>
            <a:srgbClr val="40798C"/>
          </a:solidFill>
          <a:latin typeface="Nunito Sans"/>
          <a:ea typeface="Nunito Sans"/>
          <a:cs typeface="Nunito Sans"/>
          <a:sym typeface="Nunito Sans"/>
        </a:defRPr>
      </a:lvl5pPr>
      <a:lvl6pPr defTabSz="457200">
        <a:defRPr sz="2400">
          <a:solidFill>
            <a:srgbClr val="40798C"/>
          </a:solidFill>
          <a:latin typeface="Nunito Sans"/>
          <a:ea typeface="Nunito Sans"/>
          <a:cs typeface="Nunito Sans"/>
          <a:sym typeface="Nunito Sans"/>
        </a:defRPr>
      </a:lvl6pPr>
      <a:lvl7pPr defTabSz="457200">
        <a:defRPr sz="2400">
          <a:solidFill>
            <a:srgbClr val="40798C"/>
          </a:solidFill>
          <a:latin typeface="Nunito Sans"/>
          <a:ea typeface="Nunito Sans"/>
          <a:cs typeface="Nunito Sans"/>
          <a:sym typeface="Nunito Sans"/>
        </a:defRPr>
      </a:lvl7pPr>
      <a:lvl8pPr defTabSz="457200">
        <a:defRPr sz="2400">
          <a:solidFill>
            <a:srgbClr val="40798C"/>
          </a:solidFill>
          <a:latin typeface="Nunito Sans"/>
          <a:ea typeface="Nunito Sans"/>
          <a:cs typeface="Nunito Sans"/>
          <a:sym typeface="Nunito Sans"/>
        </a:defRPr>
      </a:lvl8pPr>
      <a:lvl9pPr defTabSz="457200">
        <a:defRPr sz="2400">
          <a:solidFill>
            <a:srgbClr val="40798C"/>
          </a:solidFill>
          <a:latin typeface="Nunito Sans"/>
          <a:ea typeface="Nunito Sans"/>
          <a:cs typeface="Nunito Sans"/>
          <a:sym typeface="Nunito Sans"/>
        </a:defRPr>
      </a:lvl9pPr>
    </p:titleStyle>
    <p:bodyStyle>
      <a:lvl1pPr defTabSz="457200">
        <a:spcBef>
          <a:spcPts val="600"/>
        </a:spcBef>
        <a:defRPr sz="1200">
          <a:latin typeface="Nunito Sans"/>
          <a:ea typeface="Nunito Sans"/>
          <a:cs typeface="Nunito Sans"/>
          <a:sym typeface="Nunito Sans"/>
        </a:defRPr>
      </a:lvl1pPr>
      <a:lvl2pPr defTabSz="457200">
        <a:spcBef>
          <a:spcPts val="600"/>
        </a:spcBef>
        <a:defRPr sz="1200">
          <a:latin typeface="Nunito Sans"/>
          <a:ea typeface="Nunito Sans"/>
          <a:cs typeface="Nunito Sans"/>
          <a:sym typeface="Nunito Sans"/>
        </a:defRPr>
      </a:lvl2pPr>
      <a:lvl3pPr defTabSz="457200">
        <a:spcBef>
          <a:spcPts val="600"/>
        </a:spcBef>
        <a:defRPr sz="1200">
          <a:latin typeface="Nunito Sans"/>
          <a:ea typeface="Nunito Sans"/>
          <a:cs typeface="Nunito Sans"/>
          <a:sym typeface="Nunito Sans"/>
        </a:defRPr>
      </a:lvl3pPr>
      <a:lvl4pPr defTabSz="457200">
        <a:spcBef>
          <a:spcPts val="600"/>
        </a:spcBef>
        <a:defRPr sz="1200">
          <a:latin typeface="Nunito Sans"/>
          <a:ea typeface="Nunito Sans"/>
          <a:cs typeface="Nunito Sans"/>
          <a:sym typeface="Nunito Sans"/>
        </a:defRPr>
      </a:lvl4pPr>
      <a:lvl5pPr defTabSz="457200">
        <a:spcBef>
          <a:spcPts val="600"/>
        </a:spcBef>
        <a:defRPr sz="1200">
          <a:latin typeface="Nunito Sans"/>
          <a:ea typeface="Nunito Sans"/>
          <a:cs typeface="Nunito Sans"/>
          <a:sym typeface="Nunito Sans"/>
        </a:defRPr>
      </a:lvl5pPr>
      <a:lvl6pPr defTabSz="457200">
        <a:spcBef>
          <a:spcPts val="600"/>
        </a:spcBef>
        <a:defRPr sz="1200">
          <a:latin typeface="Nunito Sans"/>
          <a:ea typeface="Nunito Sans"/>
          <a:cs typeface="Nunito Sans"/>
          <a:sym typeface="Nunito Sans"/>
        </a:defRPr>
      </a:lvl6pPr>
      <a:lvl7pPr defTabSz="457200">
        <a:spcBef>
          <a:spcPts val="600"/>
        </a:spcBef>
        <a:defRPr sz="1200">
          <a:latin typeface="Nunito Sans"/>
          <a:ea typeface="Nunito Sans"/>
          <a:cs typeface="Nunito Sans"/>
          <a:sym typeface="Nunito Sans"/>
        </a:defRPr>
      </a:lvl7pPr>
      <a:lvl8pPr defTabSz="457200">
        <a:spcBef>
          <a:spcPts val="600"/>
        </a:spcBef>
        <a:defRPr sz="1200">
          <a:latin typeface="Nunito Sans"/>
          <a:ea typeface="Nunito Sans"/>
          <a:cs typeface="Nunito Sans"/>
          <a:sym typeface="Nunito Sans"/>
        </a:defRPr>
      </a:lvl8pPr>
      <a:lvl9pPr defTabSz="457200">
        <a:spcBef>
          <a:spcPts val="600"/>
        </a:spcBef>
        <a:defRPr sz="1200">
          <a:latin typeface="Nunito Sans"/>
          <a:ea typeface="Nunito Sans"/>
          <a:cs typeface="Nunito Sans"/>
          <a:sym typeface="Nunito Sans"/>
        </a:defRPr>
      </a:lvl9pPr>
    </p:bodyStyle>
    <p:otherStyle>
      <a:lvl1pPr defTabSz="457200">
        <a:defRPr>
          <a:solidFill>
            <a:schemeClr val="tx1"/>
          </a:solidFill>
          <a:latin typeface="+mn-lt"/>
          <a:ea typeface="+mn-ea"/>
          <a:cs typeface="+mn-cs"/>
          <a:sym typeface="Century Gothic"/>
        </a:defRPr>
      </a:lvl1pPr>
      <a:lvl2pPr defTabSz="457200">
        <a:defRPr>
          <a:solidFill>
            <a:schemeClr val="tx1"/>
          </a:solidFill>
          <a:latin typeface="+mn-lt"/>
          <a:ea typeface="+mn-ea"/>
          <a:cs typeface="+mn-cs"/>
          <a:sym typeface="Century Gothic"/>
        </a:defRPr>
      </a:lvl2pPr>
      <a:lvl3pPr defTabSz="457200">
        <a:defRPr>
          <a:solidFill>
            <a:schemeClr val="tx1"/>
          </a:solidFill>
          <a:latin typeface="+mn-lt"/>
          <a:ea typeface="+mn-ea"/>
          <a:cs typeface="+mn-cs"/>
          <a:sym typeface="Century Gothic"/>
        </a:defRPr>
      </a:lvl3pPr>
      <a:lvl4pPr defTabSz="457200">
        <a:defRPr>
          <a:solidFill>
            <a:schemeClr val="tx1"/>
          </a:solidFill>
          <a:latin typeface="+mn-lt"/>
          <a:ea typeface="+mn-ea"/>
          <a:cs typeface="+mn-cs"/>
          <a:sym typeface="Century Gothic"/>
        </a:defRPr>
      </a:lvl4pPr>
      <a:lvl5pPr defTabSz="457200">
        <a:defRPr>
          <a:solidFill>
            <a:schemeClr val="tx1"/>
          </a:solidFill>
          <a:latin typeface="+mn-lt"/>
          <a:ea typeface="+mn-ea"/>
          <a:cs typeface="+mn-cs"/>
          <a:sym typeface="Century Gothic"/>
        </a:defRPr>
      </a:lvl5pPr>
      <a:lvl6pPr defTabSz="457200">
        <a:defRPr>
          <a:solidFill>
            <a:schemeClr val="tx1"/>
          </a:solidFill>
          <a:latin typeface="+mn-lt"/>
          <a:ea typeface="+mn-ea"/>
          <a:cs typeface="+mn-cs"/>
          <a:sym typeface="Century Gothic"/>
        </a:defRPr>
      </a:lvl6pPr>
      <a:lvl7pPr defTabSz="457200">
        <a:defRPr>
          <a:solidFill>
            <a:schemeClr val="tx1"/>
          </a:solidFill>
          <a:latin typeface="+mn-lt"/>
          <a:ea typeface="+mn-ea"/>
          <a:cs typeface="+mn-cs"/>
          <a:sym typeface="Century Gothic"/>
        </a:defRPr>
      </a:lvl7pPr>
      <a:lvl8pPr defTabSz="457200">
        <a:defRPr>
          <a:solidFill>
            <a:schemeClr val="tx1"/>
          </a:solidFill>
          <a:latin typeface="+mn-lt"/>
          <a:ea typeface="+mn-ea"/>
          <a:cs typeface="+mn-cs"/>
          <a:sym typeface="Century Gothic"/>
        </a:defRPr>
      </a:lvl8pPr>
      <a:lvl9pPr defTabSz="457200">
        <a:defRPr>
          <a:solidFill>
            <a:schemeClr val="tx1"/>
          </a:solidFill>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1.jpeg" descr="A person smiling while using a computer&#10;&#10;Description automatically generated with low confidence"/>
          <p:cNvPicPr/>
          <p:nvPr/>
        </p:nvPicPr>
        <p:blipFill>
          <a:blip r:embed="rId2"/>
          <a:stretch>
            <a:fillRect/>
          </a:stretch>
        </p:blipFill>
        <p:spPr>
          <a:xfrm>
            <a:off x="0" y="1"/>
            <a:ext cx="10937879" cy="6858001"/>
          </a:xfrm>
          <a:prstGeom prst="rect">
            <a:avLst/>
          </a:prstGeom>
          <a:ln w="12700">
            <a:miter lim="400000"/>
          </a:ln>
        </p:spPr>
      </p:pic>
      <p:sp>
        <p:nvSpPr>
          <p:cNvPr id="47" name="Shape 47"/>
          <p:cNvSpPr/>
          <p:nvPr/>
        </p:nvSpPr>
        <p:spPr>
          <a:xfrm>
            <a:off x="6984459" y="-1"/>
            <a:ext cx="5207541" cy="6861489"/>
          </a:xfrm>
          <a:prstGeom prst="rect">
            <a:avLst/>
          </a:prstGeom>
          <a:solidFill>
            <a:srgbClr val="3F798C">
              <a:alpha val="95000"/>
            </a:srgbClr>
          </a:solidFill>
          <a:ln w="12700">
            <a:miter lim="400000"/>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pic>
        <p:nvPicPr>
          <p:cNvPr id="48" name="image2.png" descr="A picture containing text, clipart&#10;&#10;Description automatically generated"/>
          <p:cNvPicPr/>
          <p:nvPr/>
        </p:nvPicPr>
        <p:blipFill>
          <a:blip r:embed="rId3"/>
          <a:stretch>
            <a:fillRect/>
          </a:stretch>
        </p:blipFill>
        <p:spPr>
          <a:xfrm>
            <a:off x="8445806" y="725072"/>
            <a:ext cx="2276921" cy="801788"/>
          </a:xfrm>
          <a:prstGeom prst="rect">
            <a:avLst/>
          </a:prstGeom>
          <a:ln w="12700">
            <a:miter lim="400000"/>
          </a:ln>
        </p:spPr>
      </p:pic>
      <p:sp>
        <p:nvSpPr>
          <p:cNvPr id="49" name="Shape 49"/>
          <p:cNvSpPr/>
          <p:nvPr/>
        </p:nvSpPr>
        <p:spPr>
          <a:xfrm>
            <a:off x="7222066" y="2191910"/>
            <a:ext cx="4724401" cy="23391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3800" b="1">
                <a:solidFill>
                  <a:srgbClr val="FFFFFF"/>
                </a:solidFill>
                <a:latin typeface="Nunito Sans"/>
                <a:ea typeface="Nunito Sans"/>
                <a:cs typeface="Nunito Sans"/>
                <a:sym typeface="Nunito Sans"/>
              </a:defRPr>
            </a:lvl1pPr>
          </a:lstStyle>
          <a:p>
            <a:pPr lvl="0">
              <a:defRPr sz="1800" b="0">
                <a:solidFill>
                  <a:srgbClr val="000000"/>
                </a:solidFill>
              </a:defRPr>
            </a:pPr>
            <a:r>
              <a:rPr lang="es-ES" sz="3800" b="1" dirty="0">
                <a:solidFill>
                  <a:srgbClr val="FFFFFF"/>
                </a:solidFill>
              </a:rPr>
              <a:t>Consideraciones de elección </a:t>
            </a:r>
            <a:r>
              <a:rPr lang="es-ES" sz="3800" b="1" dirty="0" err="1">
                <a:solidFill>
                  <a:srgbClr val="FFFFFF"/>
                </a:solidFill>
              </a:rPr>
              <a:t>Corporacion</a:t>
            </a:r>
            <a:r>
              <a:rPr lang="es-ES" sz="3800" b="1" dirty="0">
                <a:solidFill>
                  <a:srgbClr val="FFFFFF"/>
                </a:solidFill>
              </a:rPr>
              <a:t>-S para corporaciones y LLC</a:t>
            </a:r>
            <a:endParaRPr sz="3800" b="1" dirty="0">
              <a:solidFill>
                <a:srgbClr val="FFFFFF"/>
              </a:solidFill>
            </a:endParaRPr>
          </a:p>
        </p:txBody>
      </p:sp>
      <p:sp>
        <p:nvSpPr>
          <p:cNvPr id="50" name="Shape 50"/>
          <p:cNvSpPr/>
          <p:nvPr/>
        </p:nvSpPr>
        <p:spPr>
          <a:xfrm>
            <a:off x="6984459" y="5780325"/>
            <a:ext cx="5207541" cy="228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500">
                <a:solidFill>
                  <a:srgbClr val="FFFFFF"/>
                </a:solidFill>
                <a:latin typeface="Nunito Sans"/>
                <a:ea typeface="Nunito Sans"/>
                <a:cs typeface="Nunito Sans"/>
                <a:sym typeface="Nunito Sans"/>
              </a:defRPr>
            </a:lvl1pPr>
          </a:lstStyle>
          <a:p>
            <a:pPr lvl="0">
              <a:defRPr sz="1800">
                <a:solidFill>
                  <a:srgbClr val="000000"/>
                </a:solidFill>
              </a:defRPr>
            </a:pPr>
            <a:r>
              <a:rPr sz="1500" dirty="0" err="1">
                <a:solidFill>
                  <a:srgbClr val="FFFFFF"/>
                </a:solidFill>
              </a:rPr>
              <a:t>Present</a:t>
            </a:r>
            <a:r>
              <a:rPr lang="en-US" sz="1500" dirty="0" err="1">
                <a:solidFill>
                  <a:srgbClr val="FFFFFF"/>
                </a:solidFill>
              </a:rPr>
              <a:t>ado</a:t>
            </a:r>
            <a:r>
              <a:rPr lang="en-US" sz="1500" dirty="0">
                <a:solidFill>
                  <a:srgbClr val="FFFFFF"/>
                </a:solidFill>
              </a:rPr>
              <a:t> </a:t>
            </a:r>
            <a:r>
              <a:rPr lang="en-US" sz="1500" dirty="0" err="1">
                <a:solidFill>
                  <a:srgbClr val="FFFFFF"/>
                </a:solidFill>
              </a:rPr>
              <a:t>por</a:t>
            </a:r>
            <a:r>
              <a:rPr sz="1500" dirty="0">
                <a:solidFill>
                  <a:srgbClr val="FFFFFF"/>
                </a:solidFill>
              </a:rPr>
              <a:t> Jose Paredes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p:nvPr/>
        </p:nvSpPr>
        <p:spPr>
          <a:xfrm>
            <a:off x="754738" y="738077"/>
            <a:ext cx="8450606" cy="1310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s-ES" sz="4000" b="1" dirty="0">
                <a:solidFill>
                  <a:srgbClr val="3F798C"/>
                </a:solidFill>
                <a:latin typeface="Nunito Sans"/>
                <a:ea typeface="Nunito Sans"/>
                <a:cs typeface="Nunito Sans"/>
                <a:sym typeface="Nunito Sans"/>
              </a:rPr>
              <a:t>Tratamiento fiscal de corporación S para corporaciones</a:t>
            </a:r>
            <a:endParaRPr sz="4000" b="1" dirty="0">
              <a:solidFill>
                <a:srgbClr val="3F798C"/>
              </a:solidFill>
              <a:latin typeface="Nunito Sans"/>
              <a:ea typeface="Nunito Sans"/>
              <a:cs typeface="Nunito Sans"/>
              <a:sym typeface="Nunito Sans"/>
            </a:endParaRPr>
          </a:p>
        </p:txBody>
      </p:sp>
      <p:sp>
        <p:nvSpPr>
          <p:cNvPr id="104" name="Shape 104"/>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05" name="Shape 105"/>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06" name="Shape 106"/>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07" name="Shape 107"/>
          <p:cNvSpPr>
            <a:spLocks noGrp="1"/>
          </p:cNvSpPr>
          <p:nvPr>
            <p:ph type="body" idx="1"/>
          </p:nvPr>
        </p:nvSpPr>
        <p:spPr>
          <a:xfrm>
            <a:off x="754739" y="2514599"/>
            <a:ext cx="8143728" cy="2958090"/>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Evita la doble imposición</a:t>
            </a:r>
          </a:p>
          <a:p>
            <a:pPr marL="210502" lvl="0" indent="-210502" algn="l" defTabSz="429768">
              <a:spcBef>
                <a:spcPts val="500"/>
              </a:spcBef>
              <a:buClr>
                <a:srgbClr val="40798C"/>
              </a:buClr>
              <a:buSzPct val="100000"/>
              <a:buFont typeface="Wingdings 2"/>
              <a:buChar char=""/>
              <a:defRPr sz="1800"/>
            </a:pPr>
            <a:r>
              <a:rPr lang="es-ES" sz="2000" dirty="0"/>
              <a:t>Las ganancias y pérdidas fluyen a través de la declaración de impuestos personal de los accionistas</a:t>
            </a:r>
          </a:p>
          <a:p>
            <a:pPr marL="210502" lvl="0" indent="-210502" algn="l" defTabSz="429768">
              <a:spcBef>
                <a:spcPts val="500"/>
              </a:spcBef>
              <a:buClr>
                <a:srgbClr val="40798C"/>
              </a:buClr>
              <a:buSzPct val="100000"/>
              <a:buFont typeface="Wingdings 2"/>
              <a:buChar char=""/>
              <a:defRPr sz="1800"/>
            </a:pPr>
            <a:r>
              <a:rPr lang="es-ES" sz="2000" dirty="0"/>
              <a:t>La corporación en sí no paga impuesto corporativo</a:t>
            </a:r>
            <a:endParaRPr sz="200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nvSpPr>
        <p:spPr>
          <a:xfrm>
            <a:off x="754738" y="738078"/>
            <a:ext cx="8450606" cy="193898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Tiene sentido la elección de </a:t>
            </a:r>
            <a:r>
              <a:rPr lang="es-ES" sz="4000" b="1" dirty="0" err="1">
                <a:solidFill>
                  <a:srgbClr val="3F798C"/>
                </a:solidFill>
              </a:rPr>
              <a:t>Corporacion</a:t>
            </a:r>
            <a:r>
              <a:rPr lang="es-ES" sz="4000" b="1" dirty="0">
                <a:solidFill>
                  <a:srgbClr val="3F798C"/>
                </a:solidFill>
              </a:rPr>
              <a:t> S para las </a:t>
            </a:r>
            <a:r>
              <a:rPr lang="es-ES" sz="4000" b="1" dirty="0" err="1">
                <a:solidFill>
                  <a:srgbClr val="3F798C"/>
                </a:solidFill>
              </a:rPr>
              <a:t>corporaciónes</a:t>
            </a:r>
            <a:r>
              <a:rPr lang="es-ES" sz="4000" b="1" dirty="0">
                <a:solidFill>
                  <a:srgbClr val="3F798C"/>
                </a:solidFill>
              </a:rPr>
              <a:t> de sus clientes</a:t>
            </a:r>
            <a:r>
              <a:rPr sz="4000" b="1" dirty="0">
                <a:solidFill>
                  <a:srgbClr val="3F798C"/>
                </a:solidFill>
              </a:rPr>
              <a:t>?</a:t>
            </a:r>
            <a:endParaRPr sz="4000" dirty="0">
              <a:solidFill>
                <a:srgbClr val="40798C"/>
              </a:solidFill>
            </a:endParaRPr>
          </a:p>
        </p:txBody>
      </p:sp>
      <p:sp>
        <p:nvSpPr>
          <p:cNvPr id="110" name="Shape 110"/>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11" name="Shape 111"/>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12" name="Shape 112"/>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13" name="Shape 113"/>
          <p:cNvSpPr>
            <a:spLocks noGrp="1"/>
          </p:cNvSpPr>
          <p:nvPr>
            <p:ph type="body" idx="1"/>
          </p:nvPr>
        </p:nvSpPr>
        <p:spPr>
          <a:xfrm>
            <a:off x="754739" y="2853266"/>
            <a:ext cx="8143728" cy="3266656"/>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Puede depender de los objetivos comerciales del cliente. Si el plan es vender el negocio, formar una Corporación y elegir ser Corporación S podría ser un beneficio</a:t>
            </a:r>
          </a:p>
          <a:p>
            <a:pPr marL="210502" lvl="0" indent="-210502" algn="l" defTabSz="429768">
              <a:spcBef>
                <a:spcPts val="500"/>
              </a:spcBef>
              <a:buClr>
                <a:srgbClr val="40798C"/>
              </a:buClr>
              <a:buSzPct val="100000"/>
              <a:buFont typeface="Wingdings 2"/>
              <a:buChar char=""/>
              <a:defRPr sz="1800"/>
            </a:pPr>
            <a:r>
              <a:rPr lang="es-ES" sz="2000" dirty="0"/>
              <a:t>Si su cliente tiene un negocio con riesgo alto de responsabilidad, una formación corporativa es una mejor idea debido a mayor protección legal</a:t>
            </a:r>
          </a:p>
          <a:p>
            <a:pPr marL="210502" lvl="0" indent="-210502" algn="l" defTabSz="429768">
              <a:spcBef>
                <a:spcPts val="500"/>
              </a:spcBef>
              <a:buClr>
                <a:srgbClr val="40798C"/>
              </a:buClr>
              <a:buSzPct val="100000"/>
              <a:buFont typeface="Wingdings 2"/>
              <a:buChar char=""/>
              <a:defRPr sz="1800"/>
            </a:pPr>
            <a:r>
              <a:rPr lang="es-ES" sz="2000" dirty="0"/>
              <a:t>Una Corporación S beneficia a las pequeñas empresas donde los accionistas/dueños quieren una mayor protección de responsabilidad, quieren estar en la nómina y obtener un salario razonable, y no quieren pagar doble impuesto </a:t>
            </a:r>
            <a:endParaRPr sz="2000"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rot="5400000">
            <a:off x="5813366" y="479367"/>
            <a:ext cx="565267" cy="12192001"/>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pic>
        <p:nvPicPr>
          <p:cNvPr id="116" name="image6.jpeg" descr="A person holding a pen&#10;&#10;Description automatically generated with low confidence"/>
          <p:cNvPicPr/>
          <p:nvPr/>
        </p:nvPicPr>
        <p:blipFill>
          <a:blip r:embed="rId2"/>
          <a:stretch>
            <a:fillRect/>
          </a:stretch>
        </p:blipFill>
        <p:spPr>
          <a:xfrm>
            <a:off x="7375239" y="-3546"/>
            <a:ext cx="4817492" cy="6155588"/>
          </a:xfrm>
          <a:prstGeom prst="rect">
            <a:avLst/>
          </a:prstGeom>
          <a:ln w="12700">
            <a:miter lim="400000"/>
          </a:ln>
        </p:spPr>
      </p:pic>
      <p:grpSp>
        <p:nvGrpSpPr>
          <p:cNvPr id="119" name="Group 119"/>
          <p:cNvGrpSpPr/>
          <p:nvPr/>
        </p:nvGrpSpPr>
        <p:grpSpPr>
          <a:xfrm>
            <a:off x="0" y="-3546"/>
            <a:ext cx="7252138" cy="6155590"/>
            <a:chOff x="0" y="0"/>
            <a:chExt cx="7252137" cy="6155588"/>
          </a:xfrm>
        </p:grpSpPr>
        <p:sp>
          <p:nvSpPr>
            <p:cNvPr id="117" name="Shape 117"/>
            <p:cNvSpPr/>
            <p:nvPr/>
          </p:nvSpPr>
          <p:spPr>
            <a:xfrm>
              <a:off x="0" y="-1"/>
              <a:ext cx="7252138" cy="6155590"/>
            </a:xfrm>
            <a:prstGeom prst="rect">
              <a:avLst/>
            </a:prstGeom>
            <a:solidFill>
              <a:srgbClr val="4E778A"/>
            </a:solidFill>
            <a:ln w="12700" cap="flat">
              <a:noFill/>
              <a:miter lim="400000"/>
            </a:ln>
            <a:effectLst/>
          </p:spPr>
          <p:txBody>
            <a:bodyPr wrap="square" lIns="0" tIns="0" rIns="0" bIns="0" numCol="1" anchor="ctr">
              <a:noAutofit/>
            </a:bodyPr>
            <a:lstStyle/>
            <a:p>
              <a:pPr lvl="0" algn="ctr">
                <a:defRPr sz="4000">
                  <a:solidFill>
                    <a:srgbClr val="40798C"/>
                  </a:solidFill>
                  <a:latin typeface="Nunito Sans"/>
                  <a:ea typeface="Nunito Sans"/>
                  <a:cs typeface="Nunito Sans"/>
                  <a:sym typeface="Nunito Sans"/>
                </a:defRPr>
              </a:pPr>
              <a:endParaRPr/>
            </a:p>
          </p:txBody>
        </p:sp>
        <p:sp>
          <p:nvSpPr>
            <p:cNvPr id="118" name="Shape 118"/>
            <p:cNvSpPr/>
            <p:nvPr/>
          </p:nvSpPr>
          <p:spPr>
            <a:xfrm>
              <a:off x="0" y="1660475"/>
              <a:ext cx="7252138" cy="28346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lang="en-US" sz="6000" b="1" dirty="0" err="1">
                  <a:solidFill>
                    <a:srgbClr val="FFFFFF"/>
                  </a:solidFill>
                  <a:latin typeface="Nunito Sans"/>
                  <a:ea typeface="Nunito Sans"/>
                  <a:cs typeface="Nunito Sans"/>
                  <a:sym typeface="Nunito Sans"/>
                </a:rPr>
                <a:t>Tratamiento</a:t>
              </a:r>
              <a:r>
                <a:rPr lang="en-US" sz="6000" b="1" dirty="0">
                  <a:solidFill>
                    <a:srgbClr val="FFFFFF"/>
                  </a:solidFill>
                  <a:latin typeface="Nunito Sans"/>
                  <a:ea typeface="Nunito Sans"/>
                  <a:cs typeface="Nunito Sans"/>
                  <a:sym typeface="Nunito Sans"/>
                </a:rPr>
                <a:t> de  </a:t>
              </a:r>
              <a:r>
                <a:rPr lang="en-US" sz="6000" b="1" dirty="0" err="1">
                  <a:solidFill>
                    <a:srgbClr val="FFFFFF"/>
                  </a:solidFill>
                  <a:latin typeface="Nunito Sans"/>
                  <a:ea typeface="Nunito Sans"/>
                  <a:cs typeface="Nunito Sans"/>
                  <a:sym typeface="Nunito Sans"/>
                </a:rPr>
                <a:t>Corporacion</a:t>
              </a:r>
              <a:r>
                <a:rPr lang="en-US" sz="6000" b="1" dirty="0">
                  <a:solidFill>
                    <a:srgbClr val="FFFFFF"/>
                  </a:solidFill>
                  <a:latin typeface="Nunito Sans"/>
                  <a:ea typeface="Nunito Sans"/>
                  <a:cs typeface="Nunito Sans"/>
                  <a:sym typeface="Nunito Sans"/>
                </a:rPr>
                <a:t>-S </a:t>
              </a:r>
            </a:p>
            <a:p>
              <a:pPr lvl="0" algn="ctr"/>
              <a:r>
                <a:rPr lang="en-US" sz="6000" b="1" dirty="0">
                  <a:solidFill>
                    <a:srgbClr val="FFFFFF"/>
                  </a:solidFill>
                  <a:latin typeface="Nunito Sans"/>
                  <a:ea typeface="Nunito Sans"/>
                  <a:cs typeface="Nunito Sans"/>
                  <a:sym typeface="Nunito Sans"/>
                </a:rPr>
                <a:t>para LLCs</a:t>
              </a:r>
              <a:endParaRPr sz="6000" b="1" dirty="0">
                <a:solidFill>
                  <a:srgbClr val="FFFFFF"/>
                </a:solidFill>
                <a:latin typeface="Nunito Sans"/>
                <a:ea typeface="Nunito Sans"/>
                <a:cs typeface="Nunito Sans"/>
                <a:sym typeface="Nunito Sans"/>
              </a:endParaRPr>
            </a:p>
          </p:txBody>
        </p:sp>
      </p:grpSp>
      <p:sp>
        <p:nvSpPr>
          <p:cNvPr id="120" name="Shape 120"/>
          <p:cNvSpPr/>
          <p:nvPr/>
        </p:nvSpPr>
        <p:spPr>
          <a:xfrm>
            <a:off x="-1" y="6437910"/>
            <a:ext cx="12070082"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FFFFFF"/>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FFFFFF"/>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754738" y="738077"/>
            <a:ext cx="8450606" cy="193898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s-ES" sz="4000" b="1" dirty="0" err="1">
                <a:solidFill>
                  <a:srgbClr val="3F798C"/>
                </a:solidFill>
                <a:latin typeface="Nunito Sans"/>
                <a:ea typeface="Nunito Sans"/>
                <a:cs typeface="Nunito Sans"/>
                <a:sym typeface="Nunito Sans"/>
              </a:rPr>
              <a:t>Descripcion</a:t>
            </a:r>
            <a:r>
              <a:rPr lang="es-ES" sz="4000" b="1" dirty="0">
                <a:solidFill>
                  <a:srgbClr val="3F798C"/>
                </a:solidFill>
                <a:latin typeface="Nunito Sans"/>
                <a:ea typeface="Nunito Sans"/>
                <a:cs typeface="Nunito Sans"/>
                <a:sym typeface="Nunito Sans"/>
              </a:rPr>
              <a:t> general de una Compañía de responsabilidad limitada </a:t>
            </a:r>
            <a:r>
              <a:rPr sz="4000" b="1" dirty="0">
                <a:solidFill>
                  <a:srgbClr val="3F798C"/>
                </a:solidFill>
                <a:latin typeface="Nunito Sans"/>
                <a:ea typeface="Nunito Sans"/>
                <a:cs typeface="Nunito Sans"/>
                <a:sym typeface="Nunito Sans"/>
              </a:rPr>
              <a:t>(LLC)</a:t>
            </a:r>
          </a:p>
        </p:txBody>
      </p:sp>
      <p:sp>
        <p:nvSpPr>
          <p:cNvPr id="123" name="Shape 123"/>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24" name="Shape 124"/>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25" name="Shape 125"/>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26" name="Shape 126"/>
          <p:cNvSpPr>
            <a:spLocks noGrp="1"/>
          </p:cNvSpPr>
          <p:nvPr>
            <p:ph type="body" idx="1"/>
          </p:nvPr>
        </p:nvSpPr>
        <p:spPr>
          <a:xfrm>
            <a:off x="754739" y="2514599"/>
            <a:ext cx="8143728" cy="2958090"/>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endParaRPr lang="en-US" sz="2000" dirty="0"/>
          </a:p>
          <a:p>
            <a:pPr marL="210502" lvl="0" indent="-210502" algn="l" defTabSz="429768">
              <a:spcBef>
                <a:spcPts val="500"/>
              </a:spcBef>
              <a:buClr>
                <a:srgbClr val="40798C"/>
              </a:buClr>
              <a:buSzPct val="100000"/>
              <a:buFont typeface="Wingdings 2"/>
              <a:buChar char=""/>
              <a:defRPr sz="1800"/>
            </a:pPr>
            <a:endParaRPr lang="en-US" sz="2000" dirty="0"/>
          </a:p>
          <a:p>
            <a:pPr marL="210502" lvl="0" indent="-210502" algn="l" defTabSz="429768">
              <a:spcBef>
                <a:spcPts val="500"/>
              </a:spcBef>
              <a:buClr>
                <a:srgbClr val="40798C"/>
              </a:buClr>
              <a:buSzPct val="100000"/>
              <a:buFont typeface="Wingdings 2"/>
              <a:buChar char=""/>
              <a:defRPr sz="1800"/>
            </a:pPr>
            <a:r>
              <a:rPr lang="es-ES" sz="2000" dirty="0"/>
              <a:t>Entidad legal separada</a:t>
            </a:r>
          </a:p>
          <a:p>
            <a:pPr marL="210502" lvl="0" indent="-210502" algn="l" defTabSz="429768">
              <a:spcBef>
                <a:spcPts val="500"/>
              </a:spcBef>
              <a:buClr>
                <a:srgbClr val="40798C"/>
              </a:buClr>
              <a:buSzPct val="100000"/>
              <a:buFont typeface="Wingdings 2"/>
              <a:buChar char=""/>
              <a:defRPr sz="1800"/>
            </a:pPr>
            <a:r>
              <a:rPr lang="es-ES" sz="2000" dirty="0"/>
              <a:t>Protección de responsabilidad</a:t>
            </a:r>
          </a:p>
          <a:p>
            <a:pPr marL="210502" lvl="0" indent="-210502" algn="l" defTabSz="429768">
              <a:spcBef>
                <a:spcPts val="500"/>
              </a:spcBef>
              <a:buClr>
                <a:srgbClr val="40798C"/>
              </a:buClr>
              <a:buSzPct val="100000"/>
              <a:buFont typeface="Wingdings 2"/>
              <a:buChar char=""/>
              <a:defRPr sz="1800"/>
            </a:pPr>
            <a:r>
              <a:rPr lang="es-ES" sz="2000" dirty="0"/>
              <a:t>Requisitos de cumplimiento menos rígidos</a:t>
            </a:r>
            <a:endParaRPr sz="2000"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754738" y="738077"/>
            <a:ext cx="8450606"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n-US" sz="4000" b="1" dirty="0" err="1">
                <a:solidFill>
                  <a:srgbClr val="3F798C"/>
                </a:solidFill>
                <a:latin typeface="Nunito Sans"/>
                <a:ea typeface="Nunito Sans"/>
                <a:cs typeface="Nunito Sans"/>
                <a:sym typeface="Nunito Sans"/>
              </a:rPr>
              <a:t>Estableciendo</a:t>
            </a:r>
            <a:r>
              <a:rPr lang="en-US" sz="4000" b="1" dirty="0">
                <a:solidFill>
                  <a:srgbClr val="3F798C"/>
                </a:solidFill>
                <a:latin typeface="Nunito Sans"/>
                <a:ea typeface="Nunito Sans"/>
                <a:cs typeface="Nunito Sans"/>
                <a:sym typeface="Nunito Sans"/>
              </a:rPr>
              <a:t> y operando </a:t>
            </a:r>
            <a:r>
              <a:rPr lang="en-US" sz="4000" b="1" dirty="0" err="1">
                <a:solidFill>
                  <a:srgbClr val="3F798C"/>
                </a:solidFill>
                <a:latin typeface="Nunito Sans"/>
                <a:ea typeface="Nunito Sans"/>
                <a:cs typeface="Nunito Sans"/>
                <a:sym typeface="Nunito Sans"/>
              </a:rPr>
              <a:t>una</a:t>
            </a:r>
            <a:r>
              <a:rPr lang="en-US" sz="4000" b="1" dirty="0">
                <a:solidFill>
                  <a:srgbClr val="3F798C"/>
                </a:solidFill>
                <a:latin typeface="Nunito Sans"/>
                <a:ea typeface="Nunito Sans"/>
                <a:cs typeface="Nunito Sans"/>
                <a:sym typeface="Nunito Sans"/>
              </a:rPr>
              <a:t> </a:t>
            </a:r>
            <a:r>
              <a:rPr sz="4000" b="1" dirty="0">
                <a:solidFill>
                  <a:srgbClr val="3F798C"/>
                </a:solidFill>
                <a:latin typeface="Nunito Sans"/>
                <a:ea typeface="Nunito Sans"/>
                <a:cs typeface="Nunito Sans"/>
                <a:sym typeface="Nunito Sans"/>
              </a:rPr>
              <a:t>LLC</a:t>
            </a:r>
          </a:p>
        </p:txBody>
      </p:sp>
      <p:sp>
        <p:nvSpPr>
          <p:cNvPr id="129" name="Shape 129"/>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30" name="Shape 130"/>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31" name="Shape 131"/>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32" name="Shape 132"/>
          <p:cNvSpPr>
            <a:spLocks noGrp="1"/>
          </p:cNvSpPr>
          <p:nvPr>
            <p:ph type="body" idx="1"/>
          </p:nvPr>
        </p:nvSpPr>
        <p:spPr>
          <a:xfrm>
            <a:off x="754739" y="2549562"/>
            <a:ext cx="8143728" cy="2923127"/>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Sencillo de presentar y menos costoso </a:t>
            </a:r>
          </a:p>
          <a:p>
            <a:pPr marL="210502" lvl="0" indent="-210502" algn="l" defTabSz="429768">
              <a:spcBef>
                <a:spcPts val="500"/>
              </a:spcBef>
              <a:buClr>
                <a:srgbClr val="40798C"/>
              </a:buClr>
              <a:buSzPct val="100000"/>
              <a:buFont typeface="Wingdings 2"/>
              <a:buChar char=""/>
              <a:defRPr sz="1800"/>
            </a:pPr>
            <a:r>
              <a:rPr lang="es-ES" sz="2000" dirty="0"/>
              <a:t>Ciertos pasos legales para empezar</a:t>
            </a:r>
          </a:p>
          <a:p>
            <a:pPr marL="210502" lvl="0" indent="-210502" algn="l" defTabSz="429768">
              <a:spcBef>
                <a:spcPts val="500"/>
              </a:spcBef>
              <a:buClr>
                <a:srgbClr val="40798C"/>
              </a:buClr>
              <a:buSzPct val="100000"/>
              <a:buFont typeface="Wingdings 2"/>
              <a:buChar char=""/>
              <a:defRPr sz="1800"/>
            </a:pPr>
            <a:r>
              <a:rPr lang="es-ES" sz="2000" dirty="0"/>
              <a:t>Cumplir con el cumplimiento continuo y los requisitos fiscales</a:t>
            </a:r>
            <a:endParaRPr sz="20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754738" y="738077"/>
            <a:ext cx="8450606" cy="132343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n-US" sz="4000" b="1" dirty="0" err="1">
                <a:solidFill>
                  <a:srgbClr val="3F798C"/>
                </a:solidFill>
                <a:latin typeface="Nunito Sans"/>
                <a:ea typeface="Nunito Sans"/>
                <a:cs typeface="Nunito Sans"/>
                <a:sym typeface="Nunito Sans"/>
              </a:rPr>
              <a:t>Tratamiento</a:t>
            </a:r>
            <a:r>
              <a:rPr lang="en-US" sz="4000" b="1" dirty="0">
                <a:solidFill>
                  <a:srgbClr val="3F798C"/>
                </a:solidFill>
                <a:latin typeface="Nunito Sans"/>
                <a:ea typeface="Nunito Sans"/>
                <a:cs typeface="Nunito Sans"/>
                <a:sym typeface="Nunito Sans"/>
              </a:rPr>
              <a:t> de </a:t>
            </a:r>
            <a:r>
              <a:rPr lang="en-US" sz="4000" b="1" dirty="0" err="1">
                <a:solidFill>
                  <a:srgbClr val="3F798C"/>
                </a:solidFill>
                <a:latin typeface="Nunito Sans"/>
                <a:ea typeface="Nunito Sans"/>
                <a:cs typeface="Nunito Sans"/>
                <a:sym typeface="Nunito Sans"/>
              </a:rPr>
              <a:t>impuestos</a:t>
            </a:r>
            <a:r>
              <a:rPr lang="en-US" sz="4000" b="1" dirty="0">
                <a:solidFill>
                  <a:srgbClr val="3F798C"/>
                </a:solidFill>
                <a:latin typeface="Nunito Sans"/>
                <a:ea typeface="Nunito Sans"/>
                <a:cs typeface="Nunito Sans"/>
                <a:sym typeface="Nunito Sans"/>
              </a:rPr>
              <a:t> de las </a:t>
            </a:r>
            <a:r>
              <a:rPr sz="4000" b="1" dirty="0">
                <a:solidFill>
                  <a:srgbClr val="3F798C"/>
                </a:solidFill>
                <a:latin typeface="Nunito Sans"/>
                <a:ea typeface="Nunito Sans"/>
                <a:cs typeface="Nunito Sans"/>
                <a:sym typeface="Nunito Sans"/>
              </a:rPr>
              <a:t>LLCs</a:t>
            </a:r>
          </a:p>
        </p:txBody>
      </p:sp>
      <p:sp>
        <p:nvSpPr>
          <p:cNvPr id="135" name="Shape 135"/>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36" name="Shape 136"/>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37" name="Shape 137"/>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38" name="Shape 138"/>
          <p:cNvSpPr>
            <a:spLocks noGrp="1"/>
          </p:cNvSpPr>
          <p:nvPr>
            <p:ph type="body" idx="1"/>
          </p:nvPr>
        </p:nvSpPr>
        <p:spPr>
          <a:xfrm>
            <a:off x="754739" y="2514599"/>
            <a:ext cx="8143728" cy="2958090"/>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El IRS no considera la LLC una entidad contribuyente separada</a:t>
            </a:r>
          </a:p>
          <a:p>
            <a:pPr marL="210502" lvl="0" indent="-210502" algn="l" defTabSz="429768">
              <a:spcBef>
                <a:spcPts val="500"/>
              </a:spcBef>
              <a:buClr>
                <a:srgbClr val="40798C"/>
              </a:buClr>
              <a:buSzPct val="100000"/>
              <a:buFont typeface="Wingdings 2"/>
              <a:buChar char=""/>
              <a:defRPr sz="1800"/>
            </a:pPr>
            <a:r>
              <a:rPr lang="es-ES" sz="2000" dirty="0"/>
              <a:t>Entidad pasa los ingresos a nivel personal </a:t>
            </a:r>
          </a:p>
          <a:p>
            <a:pPr marL="210502" lvl="0" indent="-210502" algn="l" defTabSz="429768">
              <a:spcBef>
                <a:spcPts val="500"/>
              </a:spcBef>
              <a:buClr>
                <a:srgbClr val="40798C"/>
              </a:buClr>
              <a:buSzPct val="100000"/>
              <a:buFont typeface="Wingdings 2"/>
              <a:buChar char=""/>
              <a:defRPr sz="1800"/>
            </a:pPr>
            <a:r>
              <a:rPr lang="es-ES" sz="2000" dirty="0"/>
              <a:t>Sujeto al impuesto de propietario </a:t>
            </a:r>
            <a:endParaRPr sz="2000"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754738" y="738077"/>
            <a:ext cx="8450606" cy="132343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s-ES" sz="4000" b="1" dirty="0">
                <a:solidFill>
                  <a:srgbClr val="3F798C"/>
                </a:solidFill>
                <a:latin typeface="Nunito Sans"/>
                <a:ea typeface="Nunito Sans"/>
                <a:cs typeface="Nunito Sans"/>
                <a:sym typeface="Nunito Sans"/>
              </a:rPr>
              <a:t>Impuesto de </a:t>
            </a:r>
            <a:r>
              <a:rPr lang="es-ES" sz="4000" b="1" dirty="0" err="1">
                <a:solidFill>
                  <a:srgbClr val="3F798C"/>
                </a:solidFill>
                <a:latin typeface="Nunito Sans"/>
                <a:ea typeface="Nunito Sans"/>
                <a:cs typeface="Nunito Sans"/>
                <a:sym typeface="Nunito Sans"/>
              </a:rPr>
              <a:t>Corporacion</a:t>
            </a:r>
            <a:r>
              <a:rPr lang="es-ES" sz="4000" b="1" dirty="0">
                <a:solidFill>
                  <a:srgbClr val="3F798C"/>
                </a:solidFill>
                <a:latin typeface="Nunito Sans"/>
                <a:ea typeface="Nunito Sans"/>
                <a:cs typeface="Nunito Sans"/>
                <a:sym typeface="Nunito Sans"/>
              </a:rPr>
              <a:t> S para las </a:t>
            </a:r>
            <a:r>
              <a:rPr lang="es-ES" sz="4000" b="1" dirty="0" err="1">
                <a:solidFill>
                  <a:srgbClr val="3F798C"/>
                </a:solidFill>
                <a:latin typeface="Nunito Sans"/>
                <a:ea typeface="Nunito Sans"/>
                <a:cs typeface="Nunito Sans"/>
                <a:sym typeface="Nunito Sans"/>
              </a:rPr>
              <a:t>LLC’s</a:t>
            </a:r>
            <a:endParaRPr sz="4000" b="1" dirty="0">
              <a:solidFill>
                <a:srgbClr val="3F798C"/>
              </a:solidFill>
              <a:latin typeface="Nunito Sans"/>
              <a:ea typeface="Nunito Sans"/>
              <a:cs typeface="Nunito Sans"/>
              <a:sym typeface="Nunito Sans"/>
            </a:endParaRPr>
          </a:p>
        </p:txBody>
      </p:sp>
      <p:sp>
        <p:nvSpPr>
          <p:cNvPr id="141" name="Shape 141"/>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42" name="Shape 142"/>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43" name="Shape 143"/>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44" name="Shape 144"/>
          <p:cNvSpPr>
            <a:spLocks noGrp="1"/>
          </p:cNvSpPr>
          <p:nvPr>
            <p:ph type="body" idx="1"/>
          </p:nvPr>
        </p:nvSpPr>
        <p:spPr>
          <a:xfrm>
            <a:off x="754739" y="2514599"/>
            <a:ext cx="8143728" cy="2958090"/>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Elimina el impuesto de propietario a nivel de accionista</a:t>
            </a:r>
          </a:p>
          <a:p>
            <a:pPr marL="210502" lvl="0" indent="-210502" algn="l" defTabSz="429768">
              <a:spcBef>
                <a:spcPts val="500"/>
              </a:spcBef>
              <a:buClr>
                <a:srgbClr val="40798C"/>
              </a:buClr>
              <a:buSzPct val="100000"/>
              <a:buFont typeface="Wingdings 2"/>
              <a:buChar char=""/>
              <a:defRPr sz="1800"/>
            </a:pPr>
            <a:r>
              <a:rPr lang="es-ES" sz="2000" dirty="0"/>
              <a:t>El salario debe ser una compensación justa o puede ser una bandera roja para el IRS</a:t>
            </a:r>
          </a:p>
          <a:p>
            <a:pPr marL="210502" lvl="0" indent="-210502" algn="l" defTabSz="429768">
              <a:spcBef>
                <a:spcPts val="500"/>
              </a:spcBef>
              <a:buClr>
                <a:srgbClr val="40798C"/>
              </a:buClr>
              <a:buSzPct val="100000"/>
              <a:buFont typeface="Wingdings 2"/>
              <a:buChar char=""/>
              <a:defRPr sz="1800"/>
            </a:pPr>
            <a:r>
              <a:rPr lang="es-ES" sz="2000" dirty="0"/>
              <a:t>Más flexible que la opción de Corporación C</a:t>
            </a:r>
            <a:endParaRPr sz="2000"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754738" y="738078"/>
            <a:ext cx="8450606" cy="132343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Tiene sentido una </a:t>
            </a:r>
            <a:r>
              <a:rPr lang="es-ES" sz="4000" b="1" dirty="0" err="1">
                <a:solidFill>
                  <a:srgbClr val="3F798C"/>
                </a:solidFill>
              </a:rPr>
              <a:t>Corporacion</a:t>
            </a:r>
            <a:r>
              <a:rPr lang="es-ES" sz="4000" b="1" dirty="0">
                <a:solidFill>
                  <a:srgbClr val="3F798C"/>
                </a:solidFill>
              </a:rPr>
              <a:t> S para la LLC de sus clientes</a:t>
            </a:r>
            <a:r>
              <a:rPr sz="4000" b="1" dirty="0">
                <a:solidFill>
                  <a:srgbClr val="3F798C"/>
                </a:solidFill>
              </a:rPr>
              <a:t>?</a:t>
            </a:r>
            <a:endParaRPr sz="4000" dirty="0">
              <a:solidFill>
                <a:srgbClr val="40798C"/>
              </a:solidFill>
            </a:endParaRPr>
          </a:p>
        </p:txBody>
      </p:sp>
      <p:sp>
        <p:nvSpPr>
          <p:cNvPr id="147" name="Shape 147"/>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48" name="Shape 148"/>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49" name="Shape 149"/>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50" name="Shape 150"/>
          <p:cNvSpPr>
            <a:spLocks noGrp="1"/>
          </p:cNvSpPr>
          <p:nvPr>
            <p:ph type="body" idx="1"/>
          </p:nvPr>
        </p:nvSpPr>
        <p:spPr>
          <a:xfrm>
            <a:off x="754737" y="2677066"/>
            <a:ext cx="8647447" cy="3620154"/>
          </a:xfrm>
          <a:prstGeom prst="rect">
            <a:avLst/>
          </a:prstGeom>
        </p:spPr>
        <p:txBody>
          <a:bodyPr lIns="0" tIns="0" rIns="0" bIns="0" anchor="t">
            <a:normAutofit lnSpcReduction="10000"/>
          </a:bodyPr>
          <a:lstStyle/>
          <a:p>
            <a:pPr marL="210502" lvl="0" indent="-210502" algn="l" defTabSz="429768">
              <a:spcBef>
                <a:spcPts val="500"/>
              </a:spcBef>
              <a:buClr>
                <a:srgbClr val="40798C"/>
              </a:buClr>
              <a:buSzPct val="100000"/>
              <a:buFont typeface="Wingdings 2"/>
              <a:buChar char=""/>
              <a:defRPr sz="1800"/>
            </a:pPr>
            <a:r>
              <a:rPr lang="es-ES" sz="2000" dirty="0"/>
              <a:t>Si su cliente busca evitar muchas formalidades de una Corporación C (</a:t>
            </a:r>
            <a:r>
              <a:rPr lang="es-ES" sz="2000" dirty="0" err="1"/>
              <a:t>Estatutas</a:t>
            </a:r>
            <a:r>
              <a:rPr lang="es-ES" sz="2000" dirty="0"/>
              <a:t>, Junta Directiva, Reuniones Anuales, etc.), la elección de Corporación S sería una buena opción.</a:t>
            </a:r>
          </a:p>
          <a:p>
            <a:pPr marL="210502" lvl="0" indent="-210502" algn="l" defTabSz="429768">
              <a:spcBef>
                <a:spcPts val="500"/>
              </a:spcBef>
              <a:buClr>
                <a:srgbClr val="40798C"/>
              </a:buClr>
              <a:buSzPct val="100000"/>
              <a:buFont typeface="Wingdings 2"/>
              <a:buChar char=""/>
              <a:defRPr sz="1800"/>
            </a:pPr>
            <a:r>
              <a:rPr lang="es-ES" sz="2000" dirty="0"/>
              <a:t>Si su cliente busca permanecer en el negocio a largo plazo, la elección de </a:t>
            </a:r>
            <a:r>
              <a:rPr lang="es-ES" sz="2000" dirty="0" err="1"/>
              <a:t>Corporacion</a:t>
            </a:r>
            <a:r>
              <a:rPr lang="es-ES" sz="2000" dirty="0"/>
              <a:t> S podría ser una buena opción. </a:t>
            </a:r>
          </a:p>
          <a:p>
            <a:pPr marL="210502" lvl="0" indent="-210502" algn="l" defTabSz="429768">
              <a:spcBef>
                <a:spcPts val="500"/>
              </a:spcBef>
              <a:buClr>
                <a:srgbClr val="40798C"/>
              </a:buClr>
              <a:buSzPct val="100000"/>
              <a:buFont typeface="Wingdings 2"/>
              <a:buChar char=""/>
              <a:defRPr sz="1800"/>
            </a:pPr>
            <a:r>
              <a:rPr lang="es-ES" sz="2000" dirty="0"/>
              <a:t>El propietario de una LLC que elige presentar una declaración como corporación S aceptaría una nómina en lugar de los pagos garantizados que limita el impuesto de propietario, lo que podría ser atractivo para muchos clientes.</a:t>
            </a:r>
          </a:p>
          <a:p>
            <a:pPr marL="210502" lvl="0" indent="-210502" algn="l" defTabSz="429768">
              <a:spcBef>
                <a:spcPts val="500"/>
              </a:spcBef>
              <a:buClr>
                <a:srgbClr val="40798C"/>
              </a:buClr>
              <a:buSzPct val="100000"/>
              <a:buFont typeface="Wingdings 2"/>
              <a:buChar char=""/>
              <a:defRPr sz="1800"/>
            </a:pPr>
            <a:r>
              <a:rPr lang="es-ES" sz="2000" dirty="0"/>
              <a:t>Formar una LLC con la elección de </a:t>
            </a:r>
            <a:r>
              <a:rPr lang="es-ES" sz="2000" dirty="0" err="1"/>
              <a:t>Corporacion</a:t>
            </a:r>
            <a:r>
              <a:rPr lang="es-ES" sz="2000" dirty="0"/>
              <a:t> S es una buena opción si su cliente tiene la intención de presentar su declaración de impuestos como sociedad o propietario en el futuro.</a:t>
            </a:r>
            <a:endParaRPr sz="20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754738" y="738078"/>
            <a:ext cx="8450606"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n-US" sz="4000" b="1" dirty="0" err="1">
                <a:solidFill>
                  <a:srgbClr val="3F798C"/>
                </a:solidFill>
              </a:rPr>
              <a:t>Exaninando</a:t>
            </a:r>
            <a:r>
              <a:rPr lang="en-US" sz="4000" b="1" dirty="0">
                <a:solidFill>
                  <a:srgbClr val="3F798C"/>
                </a:solidFill>
              </a:rPr>
              <a:t> las </a:t>
            </a:r>
            <a:r>
              <a:rPr lang="en-US" sz="4000" b="1" dirty="0" err="1">
                <a:solidFill>
                  <a:srgbClr val="3F798C"/>
                </a:solidFill>
              </a:rPr>
              <a:t>opciones</a:t>
            </a:r>
            <a:endParaRPr sz="4000" dirty="0">
              <a:solidFill>
                <a:srgbClr val="40798C"/>
              </a:solidFill>
            </a:endParaRPr>
          </a:p>
        </p:txBody>
      </p:sp>
      <p:sp>
        <p:nvSpPr>
          <p:cNvPr id="153" name="Shape 153"/>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54" name="Shape 154"/>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55" name="Shape 155"/>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56" name="Shape 156"/>
          <p:cNvSpPr>
            <a:spLocks noGrp="1"/>
          </p:cNvSpPr>
          <p:nvPr>
            <p:ph type="body" idx="1"/>
          </p:nvPr>
        </p:nvSpPr>
        <p:spPr>
          <a:xfrm>
            <a:off x="754737" y="1968649"/>
            <a:ext cx="8647447" cy="4151273"/>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Los clientes en la industria de bienes raíces normalmente deben operar como una LLC debido a la distribución de la propiedad libre de impuestos del individuo, pero tendrá </a:t>
            </a:r>
            <a:r>
              <a:rPr lang="es-ES" sz="2000" dirty="0" err="1"/>
              <a:t>impocision</a:t>
            </a:r>
            <a:r>
              <a:rPr lang="es-ES" sz="2000" dirty="0"/>
              <a:t> fiscal si se distribuye a través de una </a:t>
            </a:r>
            <a:r>
              <a:rPr lang="es-ES" sz="2000" dirty="0" err="1"/>
              <a:t>Corporacion</a:t>
            </a:r>
            <a:r>
              <a:rPr lang="es-ES" sz="2000" dirty="0"/>
              <a:t> S.</a:t>
            </a:r>
          </a:p>
          <a:p>
            <a:pPr marL="210502" lvl="0" indent="-210502" algn="l" defTabSz="429768">
              <a:spcBef>
                <a:spcPts val="500"/>
              </a:spcBef>
              <a:buClr>
                <a:srgbClr val="40798C"/>
              </a:buClr>
              <a:buSzPct val="100000"/>
              <a:buFont typeface="Wingdings 2"/>
              <a:buChar char=""/>
              <a:defRPr sz="1800"/>
            </a:pPr>
            <a:r>
              <a:rPr lang="es-ES" sz="2000" dirty="0"/>
              <a:t>Habla con tu cliente sobre cómo quiere presentar su empresa públicamente. Tener una LLC frente a una Inc puede tener un impacto, sin embargo, esto no cambia en función de cómo se presenten los impuestos.</a:t>
            </a:r>
          </a:p>
          <a:p>
            <a:pPr marL="210502" lvl="0" indent="-210502" algn="l" defTabSz="429768">
              <a:spcBef>
                <a:spcPts val="500"/>
              </a:spcBef>
              <a:buClr>
                <a:srgbClr val="40798C"/>
              </a:buClr>
              <a:buSzPct val="100000"/>
              <a:buFont typeface="Wingdings 2"/>
              <a:buChar char=""/>
              <a:defRPr sz="1800"/>
            </a:pPr>
            <a:r>
              <a:rPr lang="es-ES" sz="2000" dirty="0"/>
              <a:t>Si usted y su cliente no están seguros de cuál es la mejor opción, considere formar una LLC. Siempre se puede incorporar más tarde. Sin embargo, si se incorpora primero y luego decide que una LLC es mejor, se requiere mucho más trabajo.</a:t>
            </a:r>
            <a:endParaRPr sz="20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7.jpeg" descr="A person crossing the arms&#10;&#10;Description automatically generated with medium confidence"/>
          <p:cNvPicPr/>
          <p:nvPr/>
        </p:nvPicPr>
        <p:blipFill>
          <a:blip r:embed="rId2"/>
          <a:stretch>
            <a:fillRect/>
          </a:stretch>
        </p:blipFill>
        <p:spPr>
          <a:xfrm>
            <a:off x="7390151" y="-3545"/>
            <a:ext cx="4801851" cy="6152044"/>
          </a:xfrm>
          <a:prstGeom prst="rect">
            <a:avLst/>
          </a:prstGeom>
          <a:ln w="12700">
            <a:miter lim="400000"/>
          </a:ln>
        </p:spPr>
      </p:pic>
      <p:sp>
        <p:nvSpPr>
          <p:cNvPr id="159" name="Shape 159"/>
          <p:cNvSpPr/>
          <p:nvPr/>
        </p:nvSpPr>
        <p:spPr>
          <a:xfrm rot="5400000">
            <a:off x="5813366" y="479367"/>
            <a:ext cx="565267" cy="12192001"/>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grpSp>
        <p:nvGrpSpPr>
          <p:cNvPr id="162" name="Group 162"/>
          <p:cNvGrpSpPr/>
          <p:nvPr/>
        </p:nvGrpSpPr>
        <p:grpSpPr>
          <a:xfrm>
            <a:off x="0" y="-3546"/>
            <a:ext cx="7252138" cy="6155590"/>
            <a:chOff x="0" y="0"/>
            <a:chExt cx="7252137" cy="6155588"/>
          </a:xfrm>
        </p:grpSpPr>
        <p:sp>
          <p:nvSpPr>
            <p:cNvPr id="160" name="Shape 160"/>
            <p:cNvSpPr/>
            <p:nvPr/>
          </p:nvSpPr>
          <p:spPr>
            <a:xfrm>
              <a:off x="0" y="-1"/>
              <a:ext cx="7252138" cy="6155590"/>
            </a:xfrm>
            <a:prstGeom prst="rect">
              <a:avLst/>
            </a:prstGeom>
            <a:solidFill>
              <a:srgbClr val="4E778A"/>
            </a:solidFill>
            <a:ln w="12700" cap="flat">
              <a:noFill/>
              <a:miter lim="400000"/>
            </a:ln>
            <a:effectLst/>
          </p:spPr>
          <p:txBody>
            <a:bodyPr wrap="square" lIns="0" tIns="0" rIns="0" bIns="0" numCol="1" anchor="ctr">
              <a:noAutofit/>
            </a:bodyPr>
            <a:lstStyle/>
            <a:p>
              <a:pPr lvl="0" algn="ctr">
                <a:defRPr sz="4000">
                  <a:solidFill>
                    <a:srgbClr val="40798C"/>
                  </a:solidFill>
                  <a:latin typeface="Nunito Sans"/>
                  <a:ea typeface="Nunito Sans"/>
                  <a:cs typeface="Nunito Sans"/>
                  <a:sym typeface="Nunito Sans"/>
                </a:defRPr>
              </a:pPr>
              <a:endParaRPr/>
            </a:p>
          </p:txBody>
        </p:sp>
        <p:sp>
          <p:nvSpPr>
            <p:cNvPr id="161" name="Shape 161"/>
            <p:cNvSpPr/>
            <p:nvPr/>
          </p:nvSpPr>
          <p:spPr>
            <a:xfrm>
              <a:off x="0" y="1660475"/>
              <a:ext cx="7252138" cy="28346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6000" b="1">
                  <a:solidFill>
                    <a:srgbClr val="FFFFFF"/>
                  </a:solidFill>
                  <a:latin typeface="Nunito Sans"/>
                  <a:ea typeface="Nunito Sans"/>
                  <a:cs typeface="Nunito Sans"/>
                  <a:sym typeface="Nunito Sans"/>
                </a:defRPr>
              </a:lvl1pPr>
            </a:lstStyle>
            <a:p>
              <a:pPr lvl="0">
                <a:defRPr sz="1800" b="0">
                  <a:solidFill>
                    <a:srgbClr val="000000"/>
                  </a:solidFill>
                </a:defRPr>
              </a:pPr>
              <a:r>
                <a:rPr lang="es-ES" sz="6000" b="1" dirty="0">
                  <a:solidFill>
                    <a:srgbClr val="FFFFFF"/>
                  </a:solidFill>
                </a:rPr>
                <a:t>Elección de  Corporación-S a nivel estatal</a:t>
              </a:r>
              <a:endParaRPr sz="6000" b="1" dirty="0">
                <a:solidFill>
                  <a:srgbClr val="FFFFFF"/>
                </a:solidFill>
              </a:endParaRPr>
            </a:p>
          </p:txBody>
        </p:sp>
      </p:grpSp>
      <p:sp>
        <p:nvSpPr>
          <p:cNvPr id="163" name="Shape 163"/>
          <p:cNvSpPr/>
          <p:nvPr/>
        </p:nvSpPr>
        <p:spPr>
          <a:xfrm>
            <a:off x="-1" y="6437910"/>
            <a:ext cx="12070082"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FFFFFF"/>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FFFFFF"/>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754738" y="738078"/>
            <a:ext cx="8450606" cy="7862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n-US" sz="4000" b="1" dirty="0">
                <a:solidFill>
                  <a:srgbClr val="3F798C"/>
                </a:solidFill>
              </a:rPr>
              <a:t>Agenda y </a:t>
            </a:r>
            <a:r>
              <a:rPr lang="en-US" sz="4000" b="1" dirty="0" err="1">
                <a:solidFill>
                  <a:srgbClr val="3F798C"/>
                </a:solidFill>
              </a:rPr>
              <a:t>Objetivos</a:t>
            </a:r>
            <a:endParaRPr sz="4000" b="1" dirty="0">
              <a:solidFill>
                <a:srgbClr val="3F798C"/>
              </a:solidFill>
            </a:endParaRPr>
          </a:p>
        </p:txBody>
      </p:sp>
      <p:sp>
        <p:nvSpPr>
          <p:cNvPr id="53" name="Shape 53"/>
          <p:cNvSpPr/>
          <p:nvPr/>
        </p:nvSpPr>
        <p:spPr>
          <a:xfrm>
            <a:off x="754738" y="1792664"/>
            <a:ext cx="8450606" cy="769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200">
                <a:solidFill>
                  <a:srgbClr val="40798C"/>
                </a:solidFill>
                <a:latin typeface="Nunito Sans"/>
                <a:ea typeface="Nunito Sans"/>
                <a:cs typeface="Nunito Sans"/>
                <a:sym typeface="Nunito Sans"/>
              </a:defRPr>
            </a:lvl1pPr>
          </a:lstStyle>
          <a:p>
            <a:pPr lvl="0">
              <a:defRPr sz="1800">
                <a:solidFill>
                  <a:srgbClr val="000000"/>
                </a:solidFill>
              </a:defRPr>
            </a:pPr>
            <a:r>
              <a:rPr lang="es-ES" sz="2200" dirty="0">
                <a:solidFill>
                  <a:srgbClr val="40798C"/>
                </a:solidFill>
              </a:rPr>
              <a:t>En esta sesión, revisaremos cómo la elección de Corporación S difiere para las Corporaciones, LLC y dentro de varios estados.</a:t>
            </a:r>
            <a:endParaRPr sz="2200" dirty="0">
              <a:solidFill>
                <a:srgbClr val="40798C"/>
              </a:solidFill>
            </a:endParaRPr>
          </a:p>
        </p:txBody>
      </p:sp>
      <p:sp>
        <p:nvSpPr>
          <p:cNvPr id="54" name="Shape 54"/>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55" name="Shape 55"/>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56" name="Shape 56"/>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57" name="Shape 57"/>
          <p:cNvSpPr>
            <a:spLocks noGrp="1"/>
          </p:cNvSpPr>
          <p:nvPr>
            <p:ph type="body" idx="1"/>
          </p:nvPr>
        </p:nvSpPr>
        <p:spPr>
          <a:xfrm>
            <a:off x="754737" y="2830482"/>
            <a:ext cx="8450606" cy="2757519"/>
          </a:xfrm>
          <a:prstGeom prst="rect">
            <a:avLst/>
          </a:prstGeom>
        </p:spPr>
        <p:txBody>
          <a:bodyPr/>
          <a:lstStyle/>
          <a:p>
            <a:pPr marL="210502" lvl="0" indent="-210502" algn="l" defTabSz="429768">
              <a:spcBef>
                <a:spcPts val="500"/>
              </a:spcBef>
              <a:buClr>
                <a:srgbClr val="40798C"/>
              </a:buClr>
              <a:buSzPct val="100000"/>
              <a:buFont typeface="Wingdings 2"/>
              <a:buChar char=""/>
              <a:defRPr sz="1800"/>
            </a:pPr>
            <a:r>
              <a:rPr lang="es-ES" sz="2000" dirty="0"/>
              <a:t>Qué es la Corporación S</a:t>
            </a:r>
          </a:p>
          <a:p>
            <a:pPr marL="210502" lvl="0" indent="-210502" algn="l" defTabSz="429768">
              <a:spcBef>
                <a:spcPts val="500"/>
              </a:spcBef>
              <a:buClr>
                <a:srgbClr val="40798C"/>
              </a:buClr>
              <a:buSzPct val="100000"/>
              <a:buFont typeface="Wingdings 2"/>
              <a:buChar char=""/>
              <a:defRPr sz="1800"/>
            </a:pPr>
            <a:r>
              <a:rPr lang="es-ES" sz="2000" dirty="0"/>
              <a:t>Tratamiento de Corporación-S para Corporaciones</a:t>
            </a:r>
          </a:p>
          <a:p>
            <a:pPr marL="210502" lvl="0" indent="-210502" algn="l" defTabSz="429768">
              <a:spcBef>
                <a:spcPts val="500"/>
              </a:spcBef>
              <a:buClr>
                <a:srgbClr val="40798C"/>
              </a:buClr>
              <a:buSzPct val="100000"/>
              <a:buFont typeface="Wingdings 2"/>
              <a:buChar char=""/>
              <a:defRPr sz="1800"/>
            </a:pPr>
            <a:r>
              <a:rPr lang="es-ES" sz="2000" dirty="0"/>
              <a:t>Tratamiento de Corporación-S para </a:t>
            </a:r>
            <a:r>
              <a:rPr lang="es-ES" sz="2000" dirty="0" err="1"/>
              <a:t>LLC’s</a:t>
            </a:r>
            <a:endParaRPr lang="es-ES" sz="2000" dirty="0"/>
          </a:p>
          <a:p>
            <a:pPr marL="210502" lvl="0" indent="-210502" algn="l" defTabSz="429768">
              <a:spcBef>
                <a:spcPts val="500"/>
              </a:spcBef>
              <a:buClr>
                <a:srgbClr val="40798C"/>
              </a:buClr>
              <a:buSzPct val="100000"/>
              <a:buFont typeface="Wingdings 2"/>
              <a:buChar char=""/>
              <a:defRPr sz="1800"/>
            </a:pPr>
            <a:r>
              <a:rPr lang="es-ES" sz="2000" dirty="0"/>
              <a:t>Elección de Corporación-S a nivel estatal</a:t>
            </a:r>
          </a:p>
          <a:p>
            <a:pPr marL="210502" lvl="0" indent="-210502" algn="l" defTabSz="429768">
              <a:spcBef>
                <a:spcPts val="500"/>
              </a:spcBef>
              <a:buClr>
                <a:srgbClr val="40798C"/>
              </a:buClr>
              <a:buSzPct val="100000"/>
              <a:buFont typeface="Wingdings 2"/>
              <a:buChar char=""/>
              <a:defRPr sz="1800"/>
            </a:pPr>
            <a:r>
              <a:rPr lang="es-ES" sz="2000" dirty="0"/>
              <a:t>Cómo convertirse en una corporación-S</a:t>
            </a:r>
          </a:p>
          <a:p>
            <a:pPr marL="210502" lvl="0" indent="-210502" algn="l" defTabSz="429768">
              <a:spcBef>
                <a:spcPts val="500"/>
              </a:spcBef>
              <a:buClr>
                <a:srgbClr val="40798C"/>
              </a:buClr>
              <a:buSzPct val="100000"/>
              <a:buFont typeface="Wingdings 2"/>
              <a:buChar char=""/>
              <a:defRPr sz="1800"/>
            </a:pPr>
            <a:r>
              <a:rPr lang="es-ES" sz="2000" dirty="0"/>
              <a:t>Fecha plazos en el 2023 para elección de </a:t>
            </a:r>
            <a:r>
              <a:rPr lang="es-ES" sz="2000" dirty="0" err="1"/>
              <a:t>Corporacion</a:t>
            </a:r>
            <a:r>
              <a:rPr lang="es-ES" sz="2000" dirty="0"/>
              <a:t>-S</a:t>
            </a:r>
          </a:p>
          <a:p>
            <a:pPr marL="210502" lvl="0" indent="-210502" algn="l" defTabSz="429768">
              <a:spcBef>
                <a:spcPts val="500"/>
              </a:spcBef>
              <a:buClr>
                <a:srgbClr val="40798C"/>
              </a:buClr>
              <a:buSzPct val="100000"/>
              <a:buFont typeface="Wingdings 2"/>
              <a:buChar char=""/>
              <a:defRPr sz="1800"/>
            </a:pPr>
            <a:r>
              <a:rPr lang="es-ES" sz="2000" dirty="0"/>
              <a:t>Operando como una corporación S</a:t>
            </a:r>
            <a:endParaRPr sz="20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754738" y="738078"/>
            <a:ext cx="8450606" cy="1310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n-US" sz="4000" b="1" dirty="0" err="1">
                <a:solidFill>
                  <a:srgbClr val="3F798C"/>
                </a:solidFill>
                <a:latin typeface="Nunito Sans"/>
                <a:ea typeface="Nunito Sans"/>
                <a:cs typeface="Nunito Sans"/>
                <a:sym typeface="Nunito Sans"/>
              </a:rPr>
              <a:t>Muchos</a:t>
            </a:r>
            <a:r>
              <a:rPr lang="en-US" sz="4000" b="1" dirty="0">
                <a:solidFill>
                  <a:srgbClr val="3F798C"/>
                </a:solidFill>
                <a:latin typeface="Nunito Sans"/>
                <a:ea typeface="Nunito Sans"/>
                <a:cs typeface="Nunito Sans"/>
                <a:sym typeface="Nunito Sans"/>
              </a:rPr>
              <a:t> </a:t>
            </a:r>
            <a:r>
              <a:rPr lang="en-US" sz="4000" b="1" dirty="0" err="1">
                <a:solidFill>
                  <a:srgbClr val="3F798C"/>
                </a:solidFill>
                <a:latin typeface="Nunito Sans"/>
                <a:ea typeface="Nunito Sans"/>
                <a:cs typeface="Nunito Sans"/>
                <a:sym typeface="Nunito Sans"/>
              </a:rPr>
              <a:t>estados</a:t>
            </a:r>
            <a:r>
              <a:rPr lang="en-US" sz="4000" b="1" dirty="0">
                <a:solidFill>
                  <a:srgbClr val="3F798C"/>
                </a:solidFill>
                <a:latin typeface="Nunito Sans"/>
                <a:ea typeface="Nunito Sans"/>
                <a:cs typeface="Nunito Sans"/>
                <a:sym typeface="Nunito Sans"/>
              </a:rPr>
              <a:t> </a:t>
            </a:r>
            <a:r>
              <a:rPr lang="en-US" sz="4000" b="1" dirty="0" err="1">
                <a:solidFill>
                  <a:srgbClr val="3F798C"/>
                </a:solidFill>
                <a:latin typeface="Nunito Sans"/>
                <a:ea typeface="Nunito Sans"/>
                <a:cs typeface="Nunito Sans"/>
                <a:sym typeface="Nunito Sans"/>
              </a:rPr>
              <a:t>tienen</a:t>
            </a:r>
            <a:r>
              <a:rPr lang="en-US" sz="4000" b="1" dirty="0">
                <a:solidFill>
                  <a:srgbClr val="3F798C"/>
                </a:solidFill>
                <a:latin typeface="Nunito Sans"/>
                <a:ea typeface="Nunito Sans"/>
                <a:cs typeface="Nunito Sans"/>
                <a:sym typeface="Nunito Sans"/>
              </a:rPr>
              <a:t> </a:t>
            </a:r>
            <a:r>
              <a:rPr lang="en-US" sz="4000" b="1" dirty="0" err="1">
                <a:solidFill>
                  <a:srgbClr val="3F798C"/>
                </a:solidFill>
                <a:latin typeface="Nunito Sans"/>
                <a:ea typeface="Nunito Sans"/>
                <a:cs typeface="Nunito Sans"/>
                <a:sym typeface="Nunito Sans"/>
              </a:rPr>
              <a:t>reglas</a:t>
            </a:r>
            <a:r>
              <a:rPr lang="en-US" sz="4000" b="1" dirty="0">
                <a:solidFill>
                  <a:srgbClr val="3F798C"/>
                </a:solidFill>
                <a:latin typeface="Nunito Sans"/>
                <a:ea typeface="Nunito Sans"/>
                <a:cs typeface="Nunito Sans"/>
                <a:sym typeface="Nunito Sans"/>
              </a:rPr>
              <a:t> </a:t>
            </a:r>
            <a:r>
              <a:rPr lang="en-US" sz="4000" b="1" dirty="0" err="1">
                <a:solidFill>
                  <a:srgbClr val="3F798C"/>
                </a:solidFill>
                <a:latin typeface="Nunito Sans"/>
                <a:ea typeface="Nunito Sans"/>
                <a:cs typeface="Nunito Sans"/>
                <a:sym typeface="Nunito Sans"/>
              </a:rPr>
              <a:t>diferentes</a:t>
            </a:r>
            <a:endParaRPr sz="4000" b="1" dirty="0">
              <a:solidFill>
                <a:srgbClr val="3F798C"/>
              </a:solidFill>
              <a:latin typeface="Nunito Sans"/>
              <a:ea typeface="Nunito Sans"/>
              <a:cs typeface="Nunito Sans"/>
              <a:sym typeface="Nunito Sans"/>
            </a:endParaRPr>
          </a:p>
        </p:txBody>
      </p:sp>
      <p:sp>
        <p:nvSpPr>
          <p:cNvPr id="166" name="Shape 166"/>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67" name="Shape 167"/>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68" name="Shape 168"/>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69" name="Shape 169"/>
          <p:cNvSpPr>
            <a:spLocks noGrp="1"/>
          </p:cNvSpPr>
          <p:nvPr>
            <p:ph type="body" idx="1"/>
          </p:nvPr>
        </p:nvSpPr>
        <p:spPr>
          <a:xfrm>
            <a:off x="754737" y="2514599"/>
            <a:ext cx="8647447" cy="3605323"/>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Los beneficios de </a:t>
            </a:r>
            <a:r>
              <a:rPr lang="es-ES" sz="2000" dirty="0" err="1"/>
              <a:t>Corporacion</a:t>
            </a:r>
            <a:r>
              <a:rPr lang="es-ES" sz="2000" dirty="0"/>
              <a:t> S pueden cambiar a nivel estatal comparado al federal</a:t>
            </a:r>
          </a:p>
          <a:p>
            <a:pPr marL="210502" lvl="0" indent="-210502" algn="l" defTabSz="429768">
              <a:spcBef>
                <a:spcPts val="500"/>
              </a:spcBef>
              <a:buClr>
                <a:srgbClr val="40798C"/>
              </a:buClr>
              <a:buSzPct val="100000"/>
              <a:buFont typeface="Wingdings 2"/>
              <a:buChar char=""/>
              <a:defRPr sz="1800"/>
            </a:pPr>
            <a:r>
              <a:rPr lang="es-ES" sz="2000" dirty="0"/>
              <a:t>La mayoría de los estados reciben un tratamiento fiscal de traspaso de </a:t>
            </a:r>
            <a:r>
              <a:rPr lang="es-ES" sz="2000" dirty="0" err="1"/>
              <a:t>Corporacion</a:t>
            </a:r>
            <a:r>
              <a:rPr lang="es-ES" sz="2000" dirty="0"/>
              <a:t> S, pero hay excepciones</a:t>
            </a:r>
          </a:p>
          <a:p>
            <a:pPr marL="210502" lvl="0" indent="-210502" algn="l" defTabSz="429768">
              <a:spcBef>
                <a:spcPts val="500"/>
              </a:spcBef>
              <a:buClr>
                <a:srgbClr val="40798C"/>
              </a:buClr>
              <a:buSzPct val="100000"/>
              <a:buFont typeface="Wingdings 2"/>
              <a:buChar char=""/>
              <a:defRPr sz="1800"/>
            </a:pPr>
            <a:r>
              <a:rPr lang="es-ES" sz="2000" dirty="0"/>
              <a:t>Es fundamental que los clientes entiendan cómo esto afecta su negocio.</a:t>
            </a:r>
            <a:endParaRPr sz="200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754739" y="738078"/>
            <a:ext cx="6657279" cy="1920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Requisitos de elección de Corporación S a nivel estatal: New Jersey</a:t>
            </a:r>
            <a:endParaRPr sz="4000" b="1" dirty="0">
              <a:solidFill>
                <a:srgbClr val="3F798C"/>
              </a:solidFill>
            </a:endParaRPr>
          </a:p>
        </p:txBody>
      </p:sp>
      <p:sp>
        <p:nvSpPr>
          <p:cNvPr id="172" name="Shape 172"/>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73" name="Shape 173"/>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74" name="Shape 174"/>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75" name="Shape 175"/>
          <p:cNvSpPr>
            <a:spLocks noGrp="1"/>
          </p:cNvSpPr>
          <p:nvPr>
            <p:ph type="body" idx="1"/>
          </p:nvPr>
        </p:nvSpPr>
        <p:spPr>
          <a:xfrm>
            <a:off x="754737" y="3076687"/>
            <a:ext cx="8647447" cy="3043235"/>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El tratamiento fiscal de </a:t>
            </a:r>
            <a:r>
              <a:rPr lang="es-ES" sz="2000" dirty="0" err="1"/>
              <a:t>Corporacion</a:t>
            </a:r>
            <a:r>
              <a:rPr lang="es-ES" sz="2000" dirty="0"/>
              <a:t> S a nivel estatal requiere la presentación del Formulario CBT-2553.</a:t>
            </a:r>
          </a:p>
          <a:p>
            <a:pPr marL="210502" lvl="0" indent="-210502" algn="l" defTabSz="429768">
              <a:spcBef>
                <a:spcPts val="500"/>
              </a:spcBef>
              <a:buClr>
                <a:srgbClr val="40798C"/>
              </a:buClr>
              <a:buSzPct val="100000"/>
              <a:buFont typeface="Wingdings 2"/>
              <a:buChar char=""/>
              <a:defRPr sz="1800"/>
            </a:pPr>
            <a:r>
              <a:rPr lang="es-ES" sz="2000" dirty="0"/>
              <a:t>El estado solo considerará válida la elección si todos los accionistas de una corporación dan su consentimiento a la elección y otros requisitos estatales.</a:t>
            </a:r>
            <a:endParaRPr sz="2000"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754739" y="738078"/>
            <a:ext cx="6657279" cy="1920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Requisitos de elección de Corporación S a nivel estatal: New York</a:t>
            </a:r>
            <a:endParaRPr sz="4000" b="1" dirty="0">
              <a:solidFill>
                <a:srgbClr val="3F798C"/>
              </a:solidFill>
            </a:endParaRPr>
          </a:p>
        </p:txBody>
      </p:sp>
      <p:sp>
        <p:nvSpPr>
          <p:cNvPr id="178" name="Shape 178"/>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79" name="Shape 179"/>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80" name="Shape 180"/>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81" name="Shape 181"/>
          <p:cNvSpPr>
            <a:spLocks noGrp="1"/>
          </p:cNvSpPr>
          <p:nvPr>
            <p:ph type="body" idx="1"/>
          </p:nvPr>
        </p:nvSpPr>
        <p:spPr>
          <a:xfrm>
            <a:off x="754737" y="3076687"/>
            <a:ext cx="8647447" cy="3043235"/>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El estado de New York no trata automáticamente a una empresa como una Corporación S, a menos que se le obligue a presentarla bajo la ley tributaria sección 660(i). </a:t>
            </a:r>
          </a:p>
          <a:p>
            <a:pPr marL="210502" lvl="0" indent="-210502" algn="l" defTabSz="429768">
              <a:spcBef>
                <a:spcPts val="500"/>
              </a:spcBef>
              <a:buClr>
                <a:srgbClr val="40798C"/>
              </a:buClr>
              <a:buSzPct val="100000"/>
              <a:buFont typeface="Wingdings 2"/>
              <a:buChar char=""/>
              <a:defRPr sz="1800"/>
            </a:pPr>
            <a:r>
              <a:rPr lang="es-ES" sz="2000" dirty="0"/>
              <a:t>New York requiere que una corporación presente el formulario CT-6 para solicitar el tratamiento fiscal de </a:t>
            </a:r>
            <a:r>
              <a:rPr lang="es-ES" sz="2000" dirty="0" err="1"/>
              <a:t>Corporacion</a:t>
            </a:r>
            <a:r>
              <a:rPr lang="es-ES" sz="2000" dirty="0"/>
              <a:t> S a nivel estatal.</a:t>
            </a:r>
            <a:endParaRPr sz="2000"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754739" y="738078"/>
            <a:ext cx="6657279" cy="1920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Requisitos de elección de  Corporación S a nivel estatal: Arkansas</a:t>
            </a:r>
            <a:endParaRPr sz="4000" b="1" dirty="0">
              <a:solidFill>
                <a:srgbClr val="3F798C"/>
              </a:solidFill>
            </a:endParaRPr>
          </a:p>
        </p:txBody>
      </p:sp>
      <p:sp>
        <p:nvSpPr>
          <p:cNvPr id="184" name="Shape 184"/>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85" name="Shape 185"/>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86" name="Shape 186"/>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87" name="Shape 187"/>
          <p:cNvSpPr>
            <a:spLocks noGrp="1"/>
          </p:cNvSpPr>
          <p:nvPr>
            <p:ph type="body" idx="1"/>
          </p:nvPr>
        </p:nvSpPr>
        <p:spPr>
          <a:xfrm>
            <a:off x="754737" y="3076687"/>
            <a:ext cx="8647447" cy="3043235"/>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No fue hasta 2018 que Arkansas reconoció el tratamiento fiscal de </a:t>
            </a:r>
            <a:r>
              <a:rPr lang="es-ES" sz="2000" dirty="0" err="1"/>
              <a:t>Corporacion</a:t>
            </a:r>
            <a:r>
              <a:rPr lang="es-ES" sz="2000" dirty="0"/>
              <a:t> S a nivel estatal sin papeleo adicional.</a:t>
            </a:r>
          </a:p>
          <a:p>
            <a:pPr marL="210502" lvl="0" indent="-210502" algn="l" defTabSz="429768">
              <a:spcBef>
                <a:spcPts val="500"/>
              </a:spcBef>
              <a:buClr>
                <a:srgbClr val="40798C"/>
              </a:buClr>
              <a:buSzPct val="100000"/>
              <a:buFont typeface="Wingdings 2"/>
              <a:buChar char=""/>
              <a:defRPr sz="1800"/>
            </a:pPr>
            <a:r>
              <a:rPr lang="es-ES" sz="2000" dirty="0"/>
              <a:t>¡Asegúrese de que los clientes estén al tanto de este nuevo cambio!</a:t>
            </a:r>
            <a:endParaRPr sz="2000"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754739" y="738078"/>
            <a:ext cx="6657279" cy="1920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Requisitos de elección de Corporación S a nivel estatal: Utah</a:t>
            </a:r>
            <a:endParaRPr sz="4000" b="1" dirty="0">
              <a:solidFill>
                <a:srgbClr val="3F798C"/>
              </a:solidFill>
            </a:endParaRPr>
          </a:p>
        </p:txBody>
      </p:sp>
      <p:sp>
        <p:nvSpPr>
          <p:cNvPr id="190" name="Shape 190"/>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91" name="Shape 191"/>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92" name="Shape 192"/>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93" name="Shape 193"/>
          <p:cNvSpPr>
            <a:spLocks noGrp="1"/>
          </p:cNvSpPr>
          <p:nvPr>
            <p:ph type="body" idx="1"/>
          </p:nvPr>
        </p:nvSpPr>
        <p:spPr>
          <a:xfrm>
            <a:off x="754737" y="3076687"/>
            <a:ext cx="8647447" cy="3043235"/>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Utah requiere una copia del documento federal de aceptación 2553.</a:t>
            </a:r>
          </a:p>
          <a:p>
            <a:pPr marL="210502" lvl="0" indent="-210502" algn="l" defTabSz="429768">
              <a:spcBef>
                <a:spcPts val="500"/>
              </a:spcBef>
              <a:buClr>
                <a:srgbClr val="40798C"/>
              </a:buClr>
              <a:buSzPct val="100000"/>
              <a:buFont typeface="Wingdings 2"/>
              <a:buChar char=""/>
              <a:defRPr sz="1800"/>
            </a:pPr>
            <a:r>
              <a:rPr lang="es-ES" sz="2000" dirty="0"/>
              <a:t>El documento debe adjuntarse al Formulario TC-20S la primera vez que la empresa presenta su declaración de impuestos.</a:t>
            </a:r>
            <a:endParaRPr sz="2000"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p:nvPr/>
        </p:nvSpPr>
        <p:spPr>
          <a:xfrm>
            <a:off x="754739" y="738078"/>
            <a:ext cx="6657279" cy="1920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Donde no existe el tratamiento fiscal continuo de la Corporación S</a:t>
            </a:r>
            <a:endParaRPr sz="4000" b="1" dirty="0">
              <a:solidFill>
                <a:srgbClr val="3F798C"/>
              </a:solidFill>
            </a:endParaRPr>
          </a:p>
        </p:txBody>
      </p:sp>
      <p:sp>
        <p:nvSpPr>
          <p:cNvPr id="196" name="Shape 196"/>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197" name="Shape 197"/>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98" name="Shape 198"/>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99" name="Shape 199"/>
          <p:cNvSpPr>
            <a:spLocks noGrp="1"/>
          </p:cNvSpPr>
          <p:nvPr>
            <p:ph type="body" idx="1"/>
          </p:nvPr>
        </p:nvSpPr>
        <p:spPr>
          <a:xfrm>
            <a:off x="754737" y="2658315"/>
            <a:ext cx="8851843" cy="1079967"/>
          </a:xfrm>
          <a:prstGeom prst="rect">
            <a:avLst/>
          </a:prstGeom>
        </p:spPr>
        <p:txBody>
          <a:bodyPr lIns="0" tIns="0" rIns="0" bIns="0" anchor="t">
            <a:normAutofit fontScale="92500"/>
          </a:bodyPr>
          <a:lstStyle>
            <a:lvl1pPr algn="l" defTabSz="429768">
              <a:spcBef>
                <a:spcPts val="500"/>
              </a:spcBef>
              <a:defRPr sz="2000"/>
            </a:lvl1pPr>
          </a:lstStyle>
          <a:p>
            <a:pPr lvl="0">
              <a:defRPr sz="1800"/>
            </a:pPr>
            <a:r>
              <a:rPr lang="es-ES" sz="2000" dirty="0"/>
              <a:t>Algunas jurisdicciones no reconocen la elección </a:t>
            </a:r>
            <a:r>
              <a:rPr lang="es-ES" dirty="0"/>
              <a:t>de </a:t>
            </a:r>
            <a:r>
              <a:rPr lang="es-ES" sz="2000" dirty="0" err="1"/>
              <a:t>Corporacion</a:t>
            </a:r>
            <a:r>
              <a:rPr lang="es-ES" sz="2000" dirty="0"/>
              <a:t> S. Las agencias tributarias en las siguientes áreas no otorgan impuestos trasferibles para corporaciones que han sido federalmente aprobadas para la Corporación S.</a:t>
            </a:r>
            <a:endParaRPr sz="2000" dirty="0"/>
          </a:p>
        </p:txBody>
      </p:sp>
      <p:sp>
        <p:nvSpPr>
          <p:cNvPr id="200" name="Shape 200"/>
          <p:cNvSpPr/>
          <p:nvPr/>
        </p:nvSpPr>
        <p:spPr>
          <a:xfrm>
            <a:off x="754737" y="3738282"/>
            <a:ext cx="8647447" cy="2606037"/>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a:spAutoFit/>
          </a:bodyPr>
          <a:lstStyle/>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District of Columbia</a:t>
            </a:r>
            <a:endParaRPr sz="4800" dirty="0">
              <a:latin typeface="Nunito Sans"/>
              <a:ea typeface="Nunito Sans"/>
              <a:cs typeface="Nunito Sans"/>
              <a:sym typeface="Nunito Sans"/>
            </a:endParaRPr>
          </a:p>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Louisiana</a:t>
            </a:r>
            <a:endParaRPr sz="4800" dirty="0">
              <a:latin typeface="Nunito Sans"/>
              <a:ea typeface="Nunito Sans"/>
              <a:cs typeface="Nunito Sans"/>
              <a:sym typeface="Nunito Sans"/>
            </a:endParaRPr>
          </a:p>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New Hampshire</a:t>
            </a:r>
            <a:endParaRPr sz="4800" dirty="0">
              <a:latin typeface="Nunito Sans"/>
              <a:ea typeface="Nunito Sans"/>
              <a:cs typeface="Nunito Sans"/>
              <a:sym typeface="Nunito Sans"/>
            </a:endParaRPr>
          </a:p>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New York City</a:t>
            </a:r>
            <a:endParaRPr sz="4800" dirty="0">
              <a:latin typeface="Nunito Sans"/>
              <a:ea typeface="Nunito Sans"/>
              <a:cs typeface="Nunito Sans"/>
              <a:sym typeface="Nunito Sans"/>
            </a:endParaRPr>
          </a:p>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Tennessee</a:t>
            </a:r>
            <a:endParaRPr sz="4800" dirty="0">
              <a:latin typeface="Nunito Sans"/>
              <a:ea typeface="Nunito Sans"/>
              <a:cs typeface="Nunito Sans"/>
              <a:sym typeface="Nunito Sans"/>
            </a:endParaRPr>
          </a:p>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Texas</a:t>
            </a:r>
            <a:endParaRPr sz="4800" dirty="0">
              <a:latin typeface="Nunito Sans"/>
              <a:ea typeface="Nunito Sans"/>
              <a:cs typeface="Nunito Sans"/>
              <a:sym typeface="Nunito Sans"/>
            </a:endParaRPr>
          </a:p>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California</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p:nvPr/>
        </p:nvSpPr>
        <p:spPr>
          <a:xfrm>
            <a:off x="754739" y="738078"/>
            <a:ext cx="6657279" cy="132343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Estados sin impuestos  personal o corporativo</a:t>
            </a:r>
            <a:endParaRPr sz="4000" b="1" dirty="0">
              <a:solidFill>
                <a:srgbClr val="3F798C"/>
              </a:solidFill>
            </a:endParaRPr>
          </a:p>
        </p:txBody>
      </p:sp>
      <p:sp>
        <p:nvSpPr>
          <p:cNvPr id="203" name="Shape 203"/>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04" name="Shape 204"/>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05" name="Shape 205"/>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06" name="Shape 206"/>
          <p:cNvSpPr>
            <a:spLocks noGrp="1"/>
          </p:cNvSpPr>
          <p:nvPr>
            <p:ph type="body" idx="1"/>
          </p:nvPr>
        </p:nvSpPr>
        <p:spPr>
          <a:xfrm>
            <a:off x="754737" y="2409712"/>
            <a:ext cx="8851843" cy="1688952"/>
          </a:xfrm>
          <a:prstGeom prst="rect">
            <a:avLst/>
          </a:prstGeom>
        </p:spPr>
        <p:txBody>
          <a:bodyPr lIns="0" tIns="0" rIns="0" bIns="0" anchor="t"/>
          <a:lstStyle>
            <a:lvl1pPr algn="l" defTabSz="429768">
              <a:spcBef>
                <a:spcPts val="500"/>
              </a:spcBef>
              <a:defRPr sz="2000"/>
            </a:lvl1pPr>
          </a:lstStyle>
          <a:p>
            <a:pPr lvl="0">
              <a:defRPr sz="1800"/>
            </a:pPr>
            <a:r>
              <a:rPr lang="es-ES" sz="2000" dirty="0"/>
              <a:t>La elección de </a:t>
            </a:r>
            <a:r>
              <a:rPr lang="es-ES" sz="2000" dirty="0" err="1"/>
              <a:t>Corporacion</a:t>
            </a:r>
            <a:r>
              <a:rPr lang="es-ES" sz="2000" dirty="0"/>
              <a:t> S esencialmente no es un problema en algunas áreas, ya que no hay impuestos estatales a nivel personal o corporativo. Nota: algunos de estos estados, sin embargo, pueden imponer otros tipos de tarifas a una Corporación S o sus accionistas.</a:t>
            </a:r>
            <a:endParaRPr sz="2000" dirty="0"/>
          </a:p>
        </p:txBody>
      </p:sp>
      <p:sp>
        <p:nvSpPr>
          <p:cNvPr id="207" name="Shape 207"/>
          <p:cNvSpPr/>
          <p:nvPr/>
        </p:nvSpPr>
        <p:spPr>
          <a:xfrm>
            <a:off x="754736" y="3906390"/>
            <a:ext cx="8647446" cy="2237737"/>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2">
            <a:spAutoFit/>
          </a:bodyPr>
          <a:lstStyle/>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Alaska</a:t>
            </a:r>
            <a:endParaRPr sz="4800" dirty="0">
              <a:latin typeface="Nunito Sans"/>
              <a:ea typeface="Nunito Sans"/>
              <a:cs typeface="Nunito Sans"/>
              <a:sym typeface="Nunito Sans"/>
            </a:endParaRPr>
          </a:p>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Florida</a:t>
            </a:r>
            <a:endParaRPr sz="4800" dirty="0">
              <a:latin typeface="Nunito Sans"/>
              <a:ea typeface="Nunito Sans"/>
              <a:cs typeface="Nunito Sans"/>
              <a:sym typeface="Nunito Sans"/>
            </a:endParaRPr>
          </a:p>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Nevada</a:t>
            </a:r>
            <a:endParaRPr sz="4800" dirty="0">
              <a:latin typeface="Nunito Sans"/>
              <a:ea typeface="Nunito Sans"/>
              <a:cs typeface="Nunito Sans"/>
              <a:sym typeface="Nunito Sans"/>
            </a:endParaRPr>
          </a:p>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South Dakota</a:t>
            </a:r>
            <a:endParaRPr sz="4800" dirty="0">
              <a:latin typeface="Nunito Sans"/>
              <a:ea typeface="Nunito Sans"/>
              <a:cs typeface="Nunito Sans"/>
              <a:sym typeface="Nunito Sans"/>
            </a:endParaRPr>
          </a:p>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Washington</a:t>
            </a:r>
            <a:endParaRPr sz="4800" dirty="0">
              <a:latin typeface="Nunito Sans"/>
              <a:ea typeface="Nunito Sans"/>
              <a:cs typeface="Nunito Sans"/>
              <a:sym typeface="Nunito Sans"/>
            </a:endParaRPr>
          </a:p>
          <a:p>
            <a:pPr marL="210502" lvl="0" indent="-210502" defTabSz="429768">
              <a:spcBef>
                <a:spcPts val="500"/>
              </a:spcBef>
              <a:buClr>
                <a:srgbClr val="40798C"/>
              </a:buClr>
              <a:buSzPct val="100000"/>
              <a:buFont typeface="Wingdings 2"/>
              <a:buChar char=""/>
            </a:pPr>
            <a:r>
              <a:rPr sz="2000" dirty="0">
                <a:latin typeface="Nunito Sans"/>
                <a:ea typeface="Nunito Sans"/>
                <a:cs typeface="Nunito Sans"/>
                <a:sym typeface="Nunito Sans"/>
              </a:rPr>
              <a:t>Wyoming</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rot="5400000">
            <a:off x="5813366" y="479367"/>
            <a:ext cx="565267" cy="12192001"/>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grpSp>
        <p:nvGrpSpPr>
          <p:cNvPr id="212" name="Group 212"/>
          <p:cNvGrpSpPr/>
          <p:nvPr/>
        </p:nvGrpSpPr>
        <p:grpSpPr>
          <a:xfrm>
            <a:off x="0" y="-3547"/>
            <a:ext cx="7252139" cy="6155592"/>
            <a:chOff x="0" y="-1"/>
            <a:chExt cx="7252138" cy="6155590"/>
          </a:xfrm>
        </p:grpSpPr>
        <p:sp>
          <p:nvSpPr>
            <p:cNvPr id="210" name="Shape 210"/>
            <p:cNvSpPr/>
            <p:nvPr/>
          </p:nvSpPr>
          <p:spPr>
            <a:xfrm>
              <a:off x="0" y="-1"/>
              <a:ext cx="7252138" cy="6155590"/>
            </a:xfrm>
            <a:prstGeom prst="rect">
              <a:avLst/>
            </a:prstGeom>
            <a:solidFill>
              <a:srgbClr val="4E778A"/>
            </a:solidFill>
            <a:ln w="12700" cap="flat">
              <a:noFill/>
              <a:miter lim="400000"/>
            </a:ln>
            <a:effectLst/>
          </p:spPr>
          <p:txBody>
            <a:bodyPr wrap="square" lIns="0" tIns="0" rIns="0" bIns="0" numCol="1" anchor="ctr">
              <a:noAutofit/>
            </a:bodyPr>
            <a:lstStyle/>
            <a:p>
              <a:pPr lvl="0" algn="ctr">
                <a:defRPr sz="4000">
                  <a:solidFill>
                    <a:srgbClr val="40798C"/>
                  </a:solidFill>
                  <a:latin typeface="Nunito Sans"/>
                  <a:ea typeface="Nunito Sans"/>
                  <a:cs typeface="Nunito Sans"/>
                  <a:sym typeface="Nunito Sans"/>
                </a:defRPr>
              </a:pPr>
              <a:endParaRPr/>
            </a:p>
          </p:txBody>
        </p:sp>
        <p:sp>
          <p:nvSpPr>
            <p:cNvPr id="211" name="Shape 211"/>
            <p:cNvSpPr/>
            <p:nvPr/>
          </p:nvSpPr>
          <p:spPr>
            <a:xfrm>
              <a:off x="0" y="1692800"/>
              <a:ext cx="7252138" cy="27699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lang="es-ES" sz="6000" b="1" dirty="0">
                  <a:solidFill>
                    <a:srgbClr val="FFFFFF"/>
                  </a:solidFill>
                  <a:latin typeface="Nunito Sans"/>
                  <a:ea typeface="Nunito Sans"/>
                  <a:cs typeface="Nunito Sans"/>
                  <a:sym typeface="Nunito Sans"/>
                </a:rPr>
                <a:t>Cómo convertirse en </a:t>
              </a:r>
            </a:p>
            <a:p>
              <a:pPr lvl="0" algn="ctr"/>
              <a:r>
                <a:rPr lang="es-ES" sz="6000" b="1" dirty="0">
                  <a:solidFill>
                    <a:srgbClr val="FFFFFF"/>
                  </a:solidFill>
                  <a:latin typeface="Nunito Sans"/>
                  <a:ea typeface="Nunito Sans"/>
                  <a:cs typeface="Nunito Sans"/>
                  <a:sym typeface="Nunito Sans"/>
                </a:rPr>
                <a:t>una corporación S</a:t>
              </a:r>
              <a:endParaRPr sz="6000" b="1" dirty="0">
                <a:solidFill>
                  <a:srgbClr val="FFFFFF"/>
                </a:solidFill>
                <a:latin typeface="Nunito Sans"/>
                <a:ea typeface="Nunito Sans"/>
                <a:cs typeface="Nunito Sans"/>
                <a:sym typeface="Nunito Sans"/>
              </a:endParaRPr>
            </a:p>
          </p:txBody>
        </p:sp>
      </p:grpSp>
      <p:sp>
        <p:nvSpPr>
          <p:cNvPr id="213" name="Shape 213"/>
          <p:cNvSpPr/>
          <p:nvPr/>
        </p:nvSpPr>
        <p:spPr>
          <a:xfrm>
            <a:off x="-1" y="6437910"/>
            <a:ext cx="12070082"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FFFFFF"/>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FFFFFF"/>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pic>
        <p:nvPicPr>
          <p:cNvPr id="214" name="image8.jpeg" descr="A person sitting at a table&#10;&#10;Description automatically generated with low confidence"/>
          <p:cNvPicPr/>
          <p:nvPr/>
        </p:nvPicPr>
        <p:blipFill>
          <a:blip r:embed="rId2"/>
          <a:stretch>
            <a:fillRect/>
          </a:stretch>
        </p:blipFill>
        <p:spPr>
          <a:xfrm>
            <a:off x="7425128" y="-3545"/>
            <a:ext cx="4766872" cy="6150184"/>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754738" y="738077"/>
            <a:ext cx="8450606" cy="5232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2800" b="1" dirty="0">
                <a:solidFill>
                  <a:srgbClr val="3F798C"/>
                </a:solidFill>
              </a:rPr>
              <a:t>Elegibilidad para el estatus de corporación S</a:t>
            </a:r>
            <a:endParaRPr sz="2800" b="1" dirty="0">
              <a:solidFill>
                <a:srgbClr val="3F798C"/>
              </a:solidFill>
            </a:endParaRPr>
          </a:p>
        </p:txBody>
      </p:sp>
      <p:sp>
        <p:nvSpPr>
          <p:cNvPr id="217" name="Shape 217"/>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18" name="Shape 218"/>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19" name="Shape 219"/>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20" name="Shape 220"/>
          <p:cNvSpPr>
            <a:spLocks noGrp="1"/>
          </p:cNvSpPr>
          <p:nvPr>
            <p:ph type="body" idx="1"/>
          </p:nvPr>
        </p:nvSpPr>
        <p:spPr>
          <a:xfrm>
            <a:off x="754737" y="1559857"/>
            <a:ext cx="9378967" cy="4560065"/>
          </a:xfrm>
          <a:prstGeom prst="rect">
            <a:avLst/>
          </a:prstGeom>
        </p:spPr>
        <p:txBody>
          <a:bodyPr lIns="0" tIns="0" rIns="0" bIns="0" anchor="t">
            <a:normAutofit/>
          </a:bodyPr>
          <a:lstStyle/>
          <a:p>
            <a:pPr lvl="0" algn="l" defTabSz="429768">
              <a:spcBef>
                <a:spcPts val="500"/>
              </a:spcBef>
              <a:defRPr sz="1800"/>
            </a:pPr>
            <a:r>
              <a:rPr lang="es-ES" sz="2000" dirty="0"/>
              <a:t>Para calificar para el estatus de </a:t>
            </a:r>
            <a:r>
              <a:rPr lang="es-ES" sz="2000" dirty="0" err="1"/>
              <a:t>Corporacion</a:t>
            </a:r>
            <a:r>
              <a:rPr lang="es-ES" sz="2000" dirty="0"/>
              <a:t> S, una Corporación o LLC debe cumplir con los siguientes requisitos:</a:t>
            </a:r>
          </a:p>
          <a:p>
            <a:pPr lvl="0" algn="l" defTabSz="429768">
              <a:spcBef>
                <a:spcPts val="500"/>
              </a:spcBef>
              <a:defRPr sz="1800"/>
            </a:pPr>
            <a:endParaRPr sz="2000" dirty="0"/>
          </a:p>
          <a:p>
            <a:pPr marL="210502" lvl="0" indent="-210502" algn="l" defTabSz="429768">
              <a:spcBef>
                <a:spcPts val="500"/>
              </a:spcBef>
              <a:buClr>
                <a:srgbClr val="40798C"/>
              </a:buClr>
              <a:buSzPct val="100000"/>
              <a:buFont typeface="Wingdings 2"/>
              <a:buChar char=""/>
              <a:defRPr sz="1800"/>
            </a:pPr>
            <a:r>
              <a:rPr lang="es-ES" sz="2000" dirty="0"/>
              <a:t>Ser una corporación Domestica/Nacional</a:t>
            </a:r>
          </a:p>
          <a:p>
            <a:pPr marL="210502" lvl="0" indent="-210502" algn="l" defTabSz="429768">
              <a:spcBef>
                <a:spcPts val="500"/>
              </a:spcBef>
              <a:buClr>
                <a:srgbClr val="40798C"/>
              </a:buClr>
              <a:buSzPct val="100000"/>
              <a:buFont typeface="Wingdings 2"/>
              <a:buChar char=""/>
              <a:defRPr sz="1800"/>
            </a:pPr>
            <a:r>
              <a:rPr lang="es-ES" sz="2000" dirty="0"/>
              <a:t>Tener solo accionistas permitidos</a:t>
            </a:r>
          </a:p>
          <a:p>
            <a:pPr marL="210502" lvl="0" indent="-210502" algn="l" defTabSz="429768">
              <a:spcBef>
                <a:spcPts val="500"/>
              </a:spcBef>
              <a:buClr>
                <a:srgbClr val="40798C"/>
              </a:buClr>
              <a:buSzPct val="100000"/>
              <a:buFont typeface="Wingdings 2"/>
              <a:buChar char=""/>
              <a:defRPr sz="1800"/>
            </a:pPr>
            <a:r>
              <a:rPr lang="es-ES" sz="2000" dirty="0"/>
              <a:t>Pueden ser individuos, ciertos fideicomisos y sucesiones y</a:t>
            </a:r>
          </a:p>
          <a:p>
            <a:pPr marL="210502" lvl="0" indent="-210502" algn="l" defTabSz="429768">
              <a:spcBef>
                <a:spcPts val="500"/>
              </a:spcBef>
              <a:buClr>
                <a:srgbClr val="40798C"/>
              </a:buClr>
              <a:buSzPct val="100000"/>
              <a:buFont typeface="Wingdings 2"/>
              <a:buChar char=""/>
              <a:defRPr sz="1800"/>
            </a:pPr>
            <a:r>
              <a:rPr lang="es-ES" sz="2000" dirty="0"/>
              <a:t>No pueden ser sociedades, corporaciones o accionistas extranjeros no residentes</a:t>
            </a:r>
          </a:p>
          <a:p>
            <a:pPr marL="210502" lvl="0" indent="-210502" algn="l" defTabSz="429768">
              <a:spcBef>
                <a:spcPts val="500"/>
              </a:spcBef>
              <a:buClr>
                <a:srgbClr val="40798C"/>
              </a:buClr>
              <a:buSzPct val="100000"/>
              <a:buFont typeface="Wingdings 2"/>
              <a:buChar char=""/>
              <a:defRPr sz="1800"/>
            </a:pPr>
            <a:r>
              <a:rPr lang="es-ES" sz="2000" dirty="0"/>
              <a:t>No tener más de 100 accionistas.</a:t>
            </a:r>
          </a:p>
          <a:p>
            <a:pPr marL="210502" lvl="0" indent="-210502" algn="l" defTabSz="429768">
              <a:spcBef>
                <a:spcPts val="500"/>
              </a:spcBef>
              <a:buClr>
                <a:srgbClr val="40798C"/>
              </a:buClr>
              <a:buSzPct val="100000"/>
              <a:buFont typeface="Wingdings 2"/>
              <a:buChar char=""/>
              <a:defRPr sz="1800"/>
            </a:pPr>
            <a:r>
              <a:rPr lang="es-ES" sz="2000" dirty="0"/>
              <a:t>Tener solo una clase de acciones</a:t>
            </a:r>
          </a:p>
          <a:p>
            <a:pPr marL="210502" lvl="0" indent="-210502" algn="l" defTabSz="429768">
              <a:spcBef>
                <a:spcPts val="500"/>
              </a:spcBef>
              <a:buClr>
                <a:srgbClr val="40798C"/>
              </a:buClr>
              <a:buSzPct val="100000"/>
              <a:buFont typeface="Wingdings 2"/>
              <a:buChar char=""/>
              <a:defRPr sz="1800"/>
            </a:pPr>
            <a:r>
              <a:rPr lang="es-ES" sz="2000" dirty="0"/>
              <a:t>No ser una corporación no elegible: ciertas instituciones financieras, compañías de seguros y corporaciones de ventas internacionales </a:t>
            </a:r>
          </a:p>
          <a:p>
            <a:pPr marL="210502" lvl="0" indent="-210502" algn="l" defTabSz="429768">
              <a:spcBef>
                <a:spcPts val="500"/>
              </a:spcBef>
              <a:buClr>
                <a:srgbClr val="40798C"/>
              </a:buClr>
              <a:buSzPct val="100000"/>
              <a:buFont typeface="Wingdings 2"/>
              <a:buChar char=""/>
              <a:defRPr sz="1800"/>
            </a:pPr>
            <a:r>
              <a:rPr lang="es-ES" sz="2000" dirty="0"/>
              <a:t>Envíe el Formulario federal 2553 firmado por todos los accionistas antes de la fecha plazo del 15 de marzo de 2023</a:t>
            </a:r>
            <a:endParaRPr sz="2000"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p:nvPr/>
        </p:nvSpPr>
        <p:spPr>
          <a:xfrm>
            <a:off x="754738" y="738078"/>
            <a:ext cx="8450606" cy="1310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s-ES" sz="4000" b="1" dirty="0">
                <a:solidFill>
                  <a:srgbClr val="3F798C"/>
                </a:solidFill>
                <a:latin typeface="Nunito Sans"/>
                <a:ea typeface="Nunito Sans"/>
                <a:cs typeface="Nunito Sans"/>
                <a:sym typeface="Nunito Sans"/>
              </a:rPr>
              <a:t>Presentar como una Corporación vs LLC</a:t>
            </a:r>
            <a:endParaRPr sz="4000" b="1" dirty="0">
              <a:solidFill>
                <a:srgbClr val="3F798C"/>
              </a:solidFill>
              <a:latin typeface="Nunito Sans"/>
              <a:ea typeface="Nunito Sans"/>
              <a:cs typeface="Nunito Sans"/>
              <a:sym typeface="Nunito Sans"/>
            </a:endParaRPr>
          </a:p>
        </p:txBody>
      </p:sp>
      <p:sp>
        <p:nvSpPr>
          <p:cNvPr id="223" name="Shape 223"/>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24" name="Shape 224"/>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25" name="Shape 225"/>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26" name="Shape 226"/>
          <p:cNvSpPr>
            <a:spLocks noGrp="1"/>
          </p:cNvSpPr>
          <p:nvPr>
            <p:ph type="body" idx="1"/>
          </p:nvPr>
        </p:nvSpPr>
        <p:spPr>
          <a:xfrm>
            <a:off x="754737" y="2514599"/>
            <a:ext cx="8647447" cy="3605323"/>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Tanto una corporación como una LLC presentan el mismo tratamiento para una corporación S.</a:t>
            </a:r>
          </a:p>
          <a:p>
            <a:pPr marL="210502" lvl="0" indent="-210502" algn="l" defTabSz="429768">
              <a:spcBef>
                <a:spcPts val="500"/>
              </a:spcBef>
              <a:buClr>
                <a:srgbClr val="40798C"/>
              </a:buClr>
              <a:buSzPct val="100000"/>
              <a:buFont typeface="Wingdings 2"/>
              <a:buChar char=""/>
              <a:defRPr sz="1800"/>
            </a:pPr>
            <a:r>
              <a:rPr lang="es-ES" sz="2000" dirty="0"/>
              <a:t>Presente el Formulario Federal 2553 ante el IRS.</a:t>
            </a:r>
          </a:p>
          <a:p>
            <a:pPr marL="210502" lvl="0" indent="-210502" algn="l" defTabSz="429768">
              <a:spcBef>
                <a:spcPts val="500"/>
              </a:spcBef>
              <a:buClr>
                <a:srgbClr val="40798C"/>
              </a:buClr>
              <a:buSzPct val="100000"/>
              <a:buFont typeface="Wingdings 2"/>
              <a:buChar char=""/>
              <a:defRPr sz="1800"/>
            </a:pPr>
            <a:r>
              <a:rPr lang="es-ES" sz="2000" dirty="0"/>
              <a:t>La elección debe presentarse no más de dos meses y 15 días después del comienzo del año fiscal en que la elección entra en efecto.</a:t>
            </a:r>
            <a:endParaRPr sz="20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nvSpPr>
        <p:spPr>
          <a:xfrm rot="5400000">
            <a:off x="5813366" y="479367"/>
            <a:ext cx="565267" cy="12192001"/>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grpSp>
        <p:nvGrpSpPr>
          <p:cNvPr id="62" name="Group 62"/>
          <p:cNvGrpSpPr/>
          <p:nvPr/>
        </p:nvGrpSpPr>
        <p:grpSpPr>
          <a:xfrm>
            <a:off x="0" y="-3546"/>
            <a:ext cx="7252138" cy="6155590"/>
            <a:chOff x="0" y="0"/>
            <a:chExt cx="7252137" cy="6155588"/>
          </a:xfrm>
        </p:grpSpPr>
        <p:sp>
          <p:nvSpPr>
            <p:cNvPr id="60" name="Shape 60"/>
            <p:cNvSpPr/>
            <p:nvPr/>
          </p:nvSpPr>
          <p:spPr>
            <a:xfrm>
              <a:off x="0" y="-1"/>
              <a:ext cx="7252138" cy="6155590"/>
            </a:xfrm>
            <a:prstGeom prst="rect">
              <a:avLst/>
            </a:prstGeom>
            <a:solidFill>
              <a:srgbClr val="4E778A"/>
            </a:solidFill>
            <a:ln w="12700" cap="flat">
              <a:noFill/>
              <a:miter lim="400000"/>
            </a:ln>
            <a:effectLst/>
          </p:spPr>
          <p:txBody>
            <a:bodyPr wrap="square" lIns="0" tIns="0" rIns="0" bIns="0" numCol="1" anchor="ctr">
              <a:noAutofit/>
            </a:bodyPr>
            <a:lstStyle/>
            <a:p>
              <a:pPr lvl="0" algn="ctr">
                <a:defRPr sz="4000">
                  <a:solidFill>
                    <a:srgbClr val="40798C"/>
                  </a:solidFill>
                  <a:latin typeface="Nunito Sans"/>
                  <a:ea typeface="Nunito Sans"/>
                  <a:cs typeface="Nunito Sans"/>
                  <a:sym typeface="Nunito Sans"/>
                </a:defRPr>
              </a:pPr>
              <a:endParaRPr/>
            </a:p>
          </p:txBody>
        </p:sp>
        <p:sp>
          <p:nvSpPr>
            <p:cNvPr id="61" name="Shape 61"/>
            <p:cNvSpPr/>
            <p:nvPr/>
          </p:nvSpPr>
          <p:spPr>
            <a:xfrm>
              <a:off x="0" y="2117675"/>
              <a:ext cx="7252138" cy="1920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lang="en-US" sz="6000" b="1" dirty="0">
                  <a:solidFill>
                    <a:srgbClr val="FFFFFF"/>
                  </a:solidFill>
                  <a:latin typeface="Nunito Sans"/>
                  <a:ea typeface="Nunito Sans"/>
                  <a:cs typeface="Nunito Sans"/>
                  <a:sym typeface="Nunito Sans"/>
                </a:rPr>
                <a:t>La </a:t>
              </a:r>
            </a:p>
            <a:p>
              <a:pPr lvl="0" algn="ctr"/>
              <a:r>
                <a:rPr lang="en-US" sz="6000" b="1" dirty="0" err="1">
                  <a:solidFill>
                    <a:srgbClr val="FFFFFF"/>
                  </a:solidFill>
                  <a:latin typeface="Nunito Sans"/>
                  <a:ea typeface="Nunito Sans"/>
                  <a:cs typeface="Nunito Sans"/>
                  <a:sym typeface="Nunito Sans"/>
                </a:rPr>
                <a:t>Corporación</a:t>
              </a:r>
              <a:r>
                <a:rPr lang="en-US" sz="6000" b="1" dirty="0">
                  <a:solidFill>
                    <a:srgbClr val="FFFFFF"/>
                  </a:solidFill>
                  <a:latin typeface="Nunito Sans"/>
                  <a:ea typeface="Nunito Sans"/>
                  <a:cs typeface="Nunito Sans"/>
                  <a:sym typeface="Nunito Sans"/>
                </a:rPr>
                <a:t> S</a:t>
              </a:r>
            </a:p>
          </p:txBody>
        </p:sp>
      </p:grpSp>
      <p:sp>
        <p:nvSpPr>
          <p:cNvPr id="63" name="Shape 63"/>
          <p:cNvSpPr/>
          <p:nvPr/>
        </p:nvSpPr>
        <p:spPr>
          <a:xfrm>
            <a:off x="-1" y="6437910"/>
            <a:ext cx="12070082"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FFFFFF"/>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FFFFFF"/>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pic>
        <p:nvPicPr>
          <p:cNvPr id="64" name="image4.jpeg" descr="A person crossing the arms&#10;&#10;Description automatically generated with medium confidence"/>
          <p:cNvPicPr/>
          <p:nvPr/>
        </p:nvPicPr>
        <p:blipFill>
          <a:blip r:embed="rId2"/>
          <a:stretch>
            <a:fillRect/>
          </a:stretch>
        </p:blipFill>
        <p:spPr>
          <a:xfrm>
            <a:off x="7399283" y="0"/>
            <a:ext cx="4792718" cy="6152044"/>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p:nvPr/>
        </p:nvSpPr>
        <p:spPr>
          <a:xfrm>
            <a:off x="754738" y="738079"/>
            <a:ext cx="8450606" cy="1310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s-ES" sz="4000" b="1" dirty="0">
                <a:solidFill>
                  <a:srgbClr val="3F798C"/>
                </a:solidFill>
                <a:latin typeface="Nunito Sans"/>
                <a:ea typeface="Nunito Sans"/>
                <a:cs typeface="Nunito Sans"/>
                <a:sym typeface="Nunito Sans"/>
              </a:rPr>
              <a:t>Corporación S en el 2023. Fecha plazo de elección</a:t>
            </a:r>
            <a:endParaRPr sz="4000" b="1" dirty="0">
              <a:solidFill>
                <a:srgbClr val="3F798C"/>
              </a:solidFill>
              <a:latin typeface="Nunito Sans"/>
              <a:ea typeface="Nunito Sans"/>
              <a:cs typeface="Nunito Sans"/>
              <a:sym typeface="Nunito Sans"/>
            </a:endParaRPr>
          </a:p>
        </p:txBody>
      </p:sp>
      <p:sp>
        <p:nvSpPr>
          <p:cNvPr id="229" name="Shape 229"/>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30" name="Shape 230"/>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31" name="Shape 231"/>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32" name="Shape 232"/>
          <p:cNvSpPr>
            <a:spLocks noGrp="1"/>
          </p:cNvSpPr>
          <p:nvPr>
            <p:ph type="body" idx="1"/>
          </p:nvPr>
        </p:nvSpPr>
        <p:spPr>
          <a:xfrm>
            <a:off x="754737" y="2302136"/>
            <a:ext cx="8647447" cy="3817787"/>
          </a:xfrm>
          <a:prstGeom prst="rect">
            <a:avLst/>
          </a:prstGeom>
        </p:spPr>
        <p:txBody>
          <a:bodyPr lIns="0" tIns="0" rIns="0" bIns="0" anchor="t">
            <a:normAutofit lnSpcReduction="10000"/>
          </a:bodyPr>
          <a:lstStyle/>
          <a:p>
            <a:pPr marL="210502" lvl="0" indent="-210502" algn="l" defTabSz="429768">
              <a:spcBef>
                <a:spcPts val="500"/>
              </a:spcBef>
              <a:buClr>
                <a:srgbClr val="40798C"/>
              </a:buClr>
              <a:buSzPct val="100000"/>
              <a:buFont typeface="Wingdings 2"/>
              <a:buChar char=""/>
              <a:defRPr sz="1800"/>
            </a:pPr>
            <a:r>
              <a:rPr lang="es-ES" sz="2000" dirty="0"/>
              <a:t>Para que el tratamiento fiscal de </a:t>
            </a:r>
            <a:r>
              <a:rPr lang="es-ES" sz="2000" dirty="0" err="1"/>
              <a:t>Corporacion</a:t>
            </a:r>
            <a:r>
              <a:rPr lang="es-ES" sz="2000" dirty="0"/>
              <a:t> S entre en efecto para 2023, las empresas existentes deben cumplir con la fecha plazo del IRS del 15 de marzo de 2023 o antes para presentar el Formulario 2553.</a:t>
            </a:r>
          </a:p>
          <a:p>
            <a:pPr marL="210502" lvl="0" indent="-210502" algn="l" defTabSz="429768">
              <a:spcBef>
                <a:spcPts val="500"/>
              </a:spcBef>
              <a:buClr>
                <a:srgbClr val="40798C"/>
              </a:buClr>
              <a:buSzPct val="100000"/>
              <a:buFont typeface="Wingdings 2"/>
              <a:buChar char=""/>
              <a:defRPr sz="1800"/>
            </a:pPr>
            <a:r>
              <a:rPr lang="es-ES" sz="2000" dirty="0"/>
              <a:t>El incumplimiento de la fecha límite significa que la empresa seguirá pagando impuestos como una Corporación C o LLC durante el resto del año fiscal 2023, con el tratamiento de Corporación S a partir del 1 de enero de 2024.</a:t>
            </a:r>
          </a:p>
          <a:p>
            <a:pPr marL="210502" lvl="0" indent="-210502" algn="l" defTabSz="429768">
              <a:spcBef>
                <a:spcPts val="500"/>
              </a:spcBef>
              <a:buClr>
                <a:srgbClr val="40798C"/>
              </a:buClr>
              <a:buSzPct val="100000"/>
              <a:buFont typeface="Wingdings 2"/>
              <a:buChar char=""/>
              <a:defRPr sz="1800"/>
            </a:pPr>
            <a:r>
              <a:rPr lang="es-ES" sz="2000" dirty="0"/>
              <a:t>Las </a:t>
            </a:r>
            <a:r>
              <a:rPr lang="es-ES" sz="2000" dirty="0" err="1"/>
              <a:t>LLC’s</a:t>
            </a:r>
            <a:r>
              <a:rPr lang="es-ES" sz="2000" dirty="0"/>
              <a:t> y Corporaciones recién formadas tienen dos meses y 15 días (75 días) a partir de su fecha de formación para solicitar la elección de  </a:t>
            </a:r>
            <a:r>
              <a:rPr lang="es-ES" sz="2000" dirty="0" err="1"/>
              <a:t>Corporacion</a:t>
            </a:r>
            <a:r>
              <a:rPr lang="es-ES" sz="2000" dirty="0"/>
              <a:t> S para el año fiscal 2023.</a:t>
            </a:r>
          </a:p>
          <a:p>
            <a:pPr marL="210502" lvl="0" indent="-210502" algn="l" defTabSz="429768">
              <a:spcBef>
                <a:spcPts val="500"/>
              </a:spcBef>
              <a:buClr>
                <a:srgbClr val="40798C"/>
              </a:buClr>
              <a:buSzPct val="100000"/>
              <a:buFont typeface="Wingdings 2"/>
              <a:buChar char=""/>
              <a:defRPr sz="1800"/>
            </a:pPr>
            <a:r>
              <a:rPr lang="es-ES" sz="2000" dirty="0"/>
              <a:t>Los dueños de negocios pueden solicitar una extensión de seis meses como </a:t>
            </a:r>
            <a:r>
              <a:rPr lang="es-ES" sz="2000" dirty="0" err="1"/>
              <a:t>Corporacion</a:t>
            </a:r>
            <a:r>
              <a:rPr lang="es-ES" sz="2000" dirty="0"/>
              <a:t> S, presentando el Formulario Federal 7004.</a:t>
            </a:r>
            <a:endParaRPr sz="2000"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p:nvPr/>
        </p:nvSpPr>
        <p:spPr>
          <a:xfrm>
            <a:off x="754738" y="738079"/>
            <a:ext cx="8450606" cy="132343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n-US" sz="4000" b="1" dirty="0">
                <a:solidFill>
                  <a:srgbClr val="3F798C"/>
                </a:solidFill>
                <a:latin typeface="Nunito Sans"/>
                <a:ea typeface="Nunito Sans"/>
                <a:cs typeface="Nunito Sans"/>
                <a:sym typeface="Nunito Sans"/>
              </a:rPr>
              <a:t>Que </a:t>
            </a:r>
            <a:r>
              <a:rPr lang="en-US" sz="4000" b="1" dirty="0" err="1">
                <a:solidFill>
                  <a:srgbClr val="3F798C"/>
                </a:solidFill>
                <a:latin typeface="Nunito Sans"/>
                <a:ea typeface="Nunito Sans"/>
                <a:cs typeface="Nunito Sans"/>
                <a:sym typeface="Nunito Sans"/>
              </a:rPr>
              <a:t>pasa</a:t>
            </a:r>
            <a:r>
              <a:rPr lang="en-US" sz="4000" b="1" dirty="0">
                <a:solidFill>
                  <a:srgbClr val="3F798C"/>
                </a:solidFill>
                <a:latin typeface="Nunito Sans"/>
                <a:ea typeface="Nunito Sans"/>
                <a:cs typeface="Nunito Sans"/>
                <a:sym typeface="Nunito Sans"/>
              </a:rPr>
              <a:t> </a:t>
            </a:r>
            <a:r>
              <a:rPr lang="en-US" sz="4000" b="1" dirty="0" err="1">
                <a:solidFill>
                  <a:srgbClr val="3F798C"/>
                </a:solidFill>
                <a:latin typeface="Nunito Sans"/>
                <a:ea typeface="Nunito Sans"/>
                <a:cs typeface="Nunito Sans"/>
                <a:sym typeface="Nunito Sans"/>
              </a:rPr>
              <a:t>si</a:t>
            </a:r>
            <a:r>
              <a:rPr lang="en-US" sz="4000" b="1" dirty="0">
                <a:solidFill>
                  <a:srgbClr val="3F798C"/>
                </a:solidFill>
                <a:latin typeface="Nunito Sans"/>
                <a:ea typeface="Nunito Sans"/>
                <a:cs typeface="Nunito Sans"/>
                <a:sym typeface="Nunito Sans"/>
              </a:rPr>
              <a:t> la forma 2553 no se </a:t>
            </a:r>
            <a:r>
              <a:rPr lang="en-US" sz="4000" b="1" dirty="0" err="1">
                <a:solidFill>
                  <a:srgbClr val="3F798C"/>
                </a:solidFill>
                <a:latin typeface="Nunito Sans"/>
                <a:ea typeface="Nunito Sans"/>
                <a:cs typeface="Nunito Sans"/>
                <a:sym typeface="Nunito Sans"/>
              </a:rPr>
              <a:t>presenta</a:t>
            </a:r>
            <a:r>
              <a:rPr lang="en-US" sz="4000" b="1" dirty="0">
                <a:solidFill>
                  <a:srgbClr val="3F798C"/>
                </a:solidFill>
                <a:latin typeface="Nunito Sans"/>
                <a:ea typeface="Nunito Sans"/>
                <a:cs typeface="Nunito Sans"/>
                <a:sym typeface="Nunito Sans"/>
              </a:rPr>
              <a:t> a </a:t>
            </a:r>
            <a:r>
              <a:rPr lang="en-US" sz="4000" b="1" dirty="0" err="1">
                <a:solidFill>
                  <a:srgbClr val="3F798C"/>
                </a:solidFill>
                <a:latin typeface="Nunito Sans"/>
                <a:ea typeface="Nunito Sans"/>
                <a:cs typeface="Nunito Sans"/>
                <a:sym typeface="Nunito Sans"/>
              </a:rPr>
              <a:t>tiempo</a:t>
            </a:r>
            <a:r>
              <a:rPr sz="4000" b="1" dirty="0">
                <a:solidFill>
                  <a:srgbClr val="3F798C"/>
                </a:solidFill>
                <a:latin typeface="Nunito Sans"/>
                <a:ea typeface="Nunito Sans"/>
                <a:cs typeface="Nunito Sans"/>
                <a:sym typeface="Nunito Sans"/>
              </a:rPr>
              <a:t>?</a:t>
            </a:r>
          </a:p>
        </p:txBody>
      </p:sp>
      <p:sp>
        <p:nvSpPr>
          <p:cNvPr id="235" name="Shape 235"/>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36" name="Shape 236"/>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37" name="Shape 237"/>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38" name="Shape 238"/>
          <p:cNvSpPr>
            <a:spLocks noGrp="1"/>
          </p:cNvSpPr>
          <p:nvPr>
            <p:ph type="body" idx="1"/>
          </p:nvPr>
        </p:nvSpPr>
        <p:spPr>
          <a:xfrm>
            <a:off x="754737" y="2302136"/>
            <a:ext cx="8647447" cy="3817787"/>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Si una Corporación o LLC no presenta a tiempo su formulario federal 2553 ante el IRS, la elección de Corporación S NO será efectiva para ese año.</a:t>
            </a:r>
          </a:p>
          <a:p>
            <a:pPr marL="210502" lvl="0" indent="-210502" algn="l" defTabSz="429768">
              <a:spcBef>
                <a:spcPts val="500"/>
              </a:spcBef>
              <a:buClr>
                <a:srgbClr val="40798C"/>
              </a:buClr>
              <a:buSzPct val="100000"/>
              <a:buFont typeface="Wingdings 2"/>
              <a:buChar char=""/>
              <a:defRPr sz="1800"/>
            </a:pPr>
            <a:r>
              <a:rPr lang="es-ES" sz="2000" dirty="0"/>
              <a:t>La corporación será considerada una Corporación C.</a:t>
            </a:r>
          </a:p>
          <a:p>
            <a:pPr marL="210502" lvl="0" indent="-210502" algn="l" defTabSz="429768">
              <a:spcBef>
                <a:spcPts val="500"/>
              </a:spcBef>
              <a:buClr>
                <a:srgbClr val="40798C"/>
              </a:buClr>
              <a:buSzPct val="100000"/>
              <a:buFont typeface="Wingdings 2"/>
              <a:buChar char=""/>
              <a:defRPr sz="1800"/>
            </a:pPr>
            <a:r>
              <a:rPr lang="es-ES" sz="2000" dirty="0"/>
              <a:t>La LLC de un solo miembro pagará impuestos como propietario y una LLC de múltiples miembros pagará impuestos como una sociedad.</a:t>
            </a:r>
          </a:p>
          <a:p>
            <a:pPr marL="210502" lvl="0" indent="-210502" algn="l" defTabSz="429768">
              <a:spcBef>
                <a:spcPts val="500"/>
              </a:spcBef>
              <a:buClr>
                <a:srgbClr val="40798C"/>
              </a:buClr>
              <a:buSzPct val="100000"/>
              <a:buFont typeface="Wingdings 2"/>
              <a:buChar char=""/>
              <a:defRPr sz="1800"/>
            </a:pPr>
            <a:r>
              <a:rPr lang="es-ES" sz="2000" dirty="0"/>
              <a:t>Una elección tarde, generalmente es efectiva para el próximo año fiscal.</a:t>
            </a:r>
          </a:p>
          <a:p>
            <a:pPr lvl="0" algn="l" defTabSz="429768">
              <a:spcBef>
                <a:spcPts val="500"/>
              </a:spcBef>
              <a:buClr>
                <a:srgbClr val="40798C"/>
              </a:buClr>
              <a:buSzPct val="100000"/>
              <a:defRPr sz="1800"/>
            </a:pPr>
            <a:r>
              <a:rPr lang="es-ES" sz="2000" dirty="0"/>
              <a:t>Una elección tarde puede ser aceptada si la Corporación o LLC puede demostrar que la falta de presentación a tiempo se debió a una causa razonable.</a:t>
            </a:r>
            <a:endParaRPr sz="2000"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p:nvPr/>
        </p:nvSpPr>
        <p:spPr>
          <a:xfrm rot="5400000">
            <a:off x="5813366" y="479367"/>
            <a:ext cx="565267" cy="12192001"/>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grpSp>
        <p:nvGrpSpPr>
          <p:cNvPr id="243" name="Group 243"/>
          <p:cNvGrpSpPr/>
          <p:nvPr/>
        </p:nvGrpSpPr>
        <p:grpSpPr>
          <a:xfrm>
            <a:off x="0" y="-3547"/>
            <a:ext cx="7252139" cy="6155592"/>
            <a:chOff x="0" y="-1"/>
            <a:chExt cx="7252138" cy="6155590"/>
          </a:xfrm>
        </p:grpSpPr>
        <p:sp>
          <p:nvSpPr>
            <p:cNvPr id="241" name="Shape 241"/>
            <p:cNvSpPr/>
            <p:nvPr/>
          </p:nvSpPr>
          <p:spPr>
            <a:xfrm>
              <a:off x="0" y="-1"/>
              <a:ext cx="7252138" cy="6155590"/>
            </a:xfrm>
            <a:prstGeom prst="rect">
              <a:avLst/>
            </a:prstGeom>
            <a:solidFill>
              <a:srgbClr val="4E778A"/>
            </a:solidFill>
            <a:ln w="12700" cap="flat">
              <a:noFill/>
              <a:miter lim="400000"/>
            </a:ln>
            <a:effectLst/>
          </p:spPr>
          <p:txBody>
            <a:bodyPr wrap="square" lIns="0" tIns="0" rIns="0" bIns="0" numCol="1" anchor="ctr">
              <a:noAutofit/>
            </a:bodyPr>
            <a:lstStyle/>
            <a:p>
              <a:pPr lvl="0" algn="ctr">
                <a:defRPr sz="4000">
                  <a:solidFill>
                    <a:srgbClr val="40798C"/>
                  </a:solidFill>
                  <a:latin typeface="Nunito Sans"/>
                  <a:ea typeface="Nunito Sans"/>
                  <a:cs typeface="Nunito Sans"/>
                  <a:sym typeface="Nunito Sans"/>
                </a:defRPr>
              </a:pPr>
              <a:endParaRPr/>
            </a:p>
          </p:txBody>
        </p:sp>
        <p:sp>
          <p:nvSpPr>
            <p:cNvPr id="242" name="Shape 242"/>
            <p:cNvSpPr/>
            <p:nvPr/>
          </p:nvSpPr>
          <p:spPr>
            <a:xfrm>
              <a:off x="0" y="2154465"/>
              <a:ext cx="7252138" cy="18466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6000" b="1" dirty="0">
                  <a:solidFill>
                    <a:srgbClr val="FFFFFF"/>
                  </a:solidFill>
                  <a:latin typeface="Nunito Sans"/>
                  <a:ea typeface="Nunito Sans"/>
                  <a:cs typeface="Nunito Sans"/>
                  <a:sym typeface="Nunito Sans"/>
                </a:rPr>
                <a:t>Opera</a:t>
              </a:r>
              <a:r>
                <a:rPr lang="en-US" sz="6000" b="1" dirty="0">
                  <a:solidFill>
                    <a:srgbClr val="FFFFFF"/>
                  </a:solidFill>
                  <a:latin typeface="Nunito Sans"/>
                  <a:ea typeface="Nunito Sans"/>
                  <a:cs typeface="Nunito Sans"/>
                  <a:sym typeface="Nunito Sans"/>
                </a:rPr>
                <a:t>ndo </a:t>
              </a:r>
              <a:r>
                <a:rPr lang="en-US" sz="6000" b="1" dirty="0" err="1">
                  <a:solidFill>
                    <a:srgbClr val="FFFFFF"/>
                  </a:solidFill>
                  <a:latin typeface="Nunito Sans"/>
                  <a:ea typeface="Nunito Sans"/>
                  <a:cs typeface="Nunito Sans"/>
                  <a:sym typeface="Nunito Sans"/>
                </a:rPr>
                <a:t>como</a:t>
              </a:r>
              <a:r>
                <a:rPr lang="en-US" sz="6000" b="1" dirty="0">
                  <a:solidFill>
                    <a:srgbClr val="FFFFFF"/>
                  </a:solidFill>
                  <a:latin typeface="Nunito Sans"/>
                  <a:ea typeface="Nunito Sans"/>
                  <a:cs typeface="Nunito Sans"/>
                  <a:sym typeface="Nunito Sans"/>
                </a:rPr>
                <a:t> </a:t>
              </a:r>
              <a:r>
                <a:rPr lang="en-US" sz="6000" b="1" dirty="0" err="1">
                  <a:solidFill>
                    <a:srgbClr val="FFFFFF"/>
                  </a:solidFill>
                  <a:latin typeface="Nunito Sans"/>
                  <a:ea typeface="Nunito Sans"/>
                  <a:cs typeface="Nunito Sans"/>
                  <a:sym typeface="Nunito Sans"/>
                </a:rPr>
                <a:t>una</a:t>
              </a:r>
              <a:r>
                <a:rPr lang="en-US" sz="6000" b="1" dirty="0">
                  <a:solidFill>
                    <a:srgbClr val="FFFFFF"/>
                  </a:solidFill>
                  <a:latin typeface="Nunito Sans"/>
                  <a:ea typeface="Nunito Sans"/>
                  <a:cs typeface="Nunito Sans"/>
                  <a:sym typeface="Nunito Sans"/>
                </a:rPr>
                <a:t> </a:t>
              </a:r>
              <a:r>
                <a:rPr lang="en-US" sz="6000" b="1" dirty="0" err="1">
                  <a:solidFill>
                    <a:srgbClr val="FFFFFF"/>
                  </a:solidFill>
                  <a:latin typeface="Nunito Sans"/>
                  <a:ea typeface="Nunito Sans"/>
                  <a:cs typeface="Nunito Sans"/>
                  <a:sym typeface="Nunito Sans"/>
                </a:rPr>
                <a:t>Corporacion</a:t>
              </a:r>
              <a:r>
                <a:rPr lang="en-US" sz="6000" b="1" dirty="0">
                  <a:solidFill>
                    <a:srgbClr val="FFFFFF"/>
                  </a:solidFill>
                  <a:latin typeface="Nunito Sans"/>
                  <a:ea typeface="Nunito Sans"/>
                  <a:cs typeface="Nunito Sans"/>
                  <a:sym typeface="Nunito Sans"/>
                </a:rPr>
                <a:t> S</a:t>
              </a:r>
              <a:endParaRPr sz="4000" dirty="0">
                <a:solidFill>
                  <a:srgbClr val="40798C"/>
                </a:solidFill>
                <a:latin typeface="Nunito Sans"/>
                <a:ea typeface="Nunito Sans"/>
                <a:cs typeface="Nunito Sans"/>
                <a:sym typeface="Nunito Sans"/>
              </a:endParaRPr>
            </a:p>
          </p:txBody>
        </p:sp>
      </p:grpSp>
      <p:sp>
        <p:nvSpPr>
          <p:cNvPr id="244" name="Shape 244"/>
          <p:cNvSpPr/>
          <p:nvPr/>
        </p:nvSpPr>
        <p:spPr>
          <a:xfrm>
            <a:off x="-1" y="6437910"/>
            <a:ext cx="12070082"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FFFFFF"/>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FFFFFF"/>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pic>
        <p:nvPicPr>
          <p:cNvPr id="245" name="image9.jpeg" descr="A picture containing person&#10;&#10;Description automatically generated"/>
          <p:cNvPicPr/>
          <p:nvPr/>
        </p:nvPicPr>
        <p:blipFill>
          <a:blip r:embed="rId2"/>
          <a:stretch>
            <a:fillRect/>
          </a:stretch>
        </p:blipFill>
        <p:spPr>
          <a:xfrm>
            <a:off x="7390151" y="-2"/>
            <a:ext cx="4801851" cy="6152045"/>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p:nvPr/>
        </p:nvSpPr>
        <p:spPr>
          <a:xfrm>
            <a:off x="754738" y="738077"/>
            <a:ext cx="8450606" cy="701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Cómo se pagan los clientes</a:t>
            </a:r>
            <a:endParaRPr sz="4000" b="1" dirty="0">
              <a:solidFill>
                <a:srgbClr val="3F798C"/>
              </a:solidFill>
            </a:endParaRPr>
          </a:p>
        </p:txBody>
      </p:sp>
      <p:sp>
        <p:nvSpPr>
          <p:cNvPr id="248" name="Shape 248"/>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49" name="Shape 249"/>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50" name="Shape 250"/>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51" name="Shape 251"/>
          <p:cNvSpPr>
            <a:spLocks noGrp="1"/>
          </p:cNvSpPr>
          <p:nvPr>
            <p:ph type="body" idx="1"/>
          </p:nvPr>
        </p:nvSpPr>
        <p:spPr>
          <a:xfrm>
            <a:off x="754737" y="1559857"/>
            <a:ext cx="9378967" cy="4560065"/>
          </a:xfrm>
          <a:prstGeom prst="rect">
            <a:avLst/>
          </a:prstGeom>
        </p:spPr>
        <p:txBody>
          <a:bodyPr lIns="0" tIns="0" rIns="0" bIns="0" anchor="t"/>
          <a:lstStyle/>
          <a:p>
            <a:pPr lvl="0" algn="l" defTabSz="429768">
              <a:spcBef>
                <a:spcPts val="500"/>
              </a:spcBef>
              <a:defRPr sz="1800"/>
            </a:pPr>
            <a:r>
              <a:rPr lang="es-ES" sz="2000" dirty="0"/>
              <a:t>Para evitar señales de alerta para el IRS:</a:t>
            </a:r>
          </a:p>
          <a:p>
            <a:pPr lvl="0" algn="l" defTabSz="429768">
              <a:spcBef>
                <a:spcPts val="500"/>
              </a:spcBef>
              <a:defRPr sz="1800"/>
            </a:pPr>
            <a:endParaRPr lang="es-ES" sz="2000" dirty="0"/>
          </a:p>
          <a:p>
            <a:pPr lvl="0" algn="l" defTabSz="429768">
              <a:spcBef>
                <a:spcPts val="500"/>
              </a:spcBef>
              <a:defRPr sz="1800"/>
            </a:pPr>
            <a:endParaRPr sz="2000" dirty="0"/>
          </a:p>
          <a:p>
            <a:pPr marL="210502" lvl="0" indent="-210502" algn="l" defTabSz="429768">
              <a:spcBef>
                <a:spcPts val="500"/>
              </a:spcBef>
              <a:buClr>
                <a:srgbClr val="40798C"/>
              </a:buClr>
              <a:buSzPct val="100000"/>
              <a:buFont typeface="Wingdings 2"/>
              <a:buChar char=""/>
              <a:defRPr sz="1800"/>
            </a:pPr>
            <a:r>
              <a:rPr lang="es-ES" sz="2000" dirty="0"/>
              <a:t>Un accionista de la </a:t>
            </a:r>
            <a:r>
              <a:rPr lang="es-ES" sz="2000" dirty="0" err="1"/>
              <a:t>empreza</a:t>
            </a:r>
            <a:r>
              <a:rPr lang="es-ES" sz="2000" dirty="0"/>
              <a:t> que trabaja para la </a:t>
            </a:r>
            <a:r>
              <a:rPr lang="es-ES" sz="2000" dirty="0" err="1"/>
              <a:t>Corporacion</a:t>
            </a:r>
            <a:r>
              <a:rPr lang="es-ES" sz="2000" dirty="0"/>
              <a:t> S se considera un empleado de la corporación y debe recibir un salario razonable bajo una nómina.</a:t>
            </a:r>
          </a:p>
          <a:p>
            <a:pPr marL="210502" lvl="0" indent="-210502" algn="l" defTabSz="429768">
              <a:spcBef>
                <a:spcPts val="500"/>
              </a:spcBef>
              <a:buClr>
                <a:srgbClr val="40798C"/>
              </a:buClr>
              <a:buSzPct val="100000"/>
              <a:buFont typeface="Wingdings 2"/>
              <a:buChar char=""/>
              <a:defRPr sz="1800"/>
            </a:pPr>
            <a:r>
              <a:rPr lang="es-ES" sz="2000" dirty="0"/>
              <a:t>La empresa debe poner al accionista en nómina y compensar al accionista a través de un salario razonable - del cual se retienen impuestos</a:t>
            </a:r>
          </a:p>
          <a:p>
            <a:pPr marL="210502" lvl="0" indent="-210502" algn="l" defTabSz="429768">
              <a:spcBef>
                <a:spcPts val="500"/>
              </a:spcBef>
              <a:buClr>
                <a:srgbClr val="40798C"/>
              </a:buClr>
              <a:buSzPct val="100000"/>
              <a:buFont typeface="Wingdings 2"/>
              <a:buChar char=""/>
              <a:defRPr sz="1800"/>
            </a:pPr>
            <a:r>
              <a:rPr lang="es-ES" sz="2000" dirty="0"/>
              <a:t>Las ganancias de una Corporación S están sujetas a impuestos a nivel personal. Las distribuciones de estas ganancias se pueden hacer a los accionistas libres de impuestos.</a:t>
            </a:r>
            <a:endParaRPr sz="2000"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p:nvPr/>
        </p:nvSpPr>
        <p:spPr>
          <a:xfrm>
            <a:off x="754738" y="738077"/>
            <a:ext cx="8450606" cy="701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Cómo se pagan los clientes</a:t>
            </a:r>
            <a:endParaRPr sz="4000" b="1" dirty="0">
              <a:solidFill>
                <a:srgbClr val="3F798C"/>
              </a:solidFill>
            </a:endParaRPr>
          </a:p>
        </p:txBody>
      </p:sp>
      <p:sp>
        <p:nvSpPr>
          <p:cNvPr id="254" name="Shape 254"/>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55" name="Shape 255"/>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56" name="Shape 256"/>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57" name="Shape 257"/>
          <p:cNvSpPr>
            <a:spLocks noGrp="1"/>
          </p:cNvSpPr>
          <p:nvPr>
            <p:ph type="body" idx="1"/>
          </p:nvPr>
        </p:nvSpPr>
        <p:spPr>
          <a:xfrm>
            <a:off x="754737" y="1559857"/>
            <a:ext cx="9378967" cy="4560065"/>
          </a:xfrm>
          <a:prstGeom prst="rect">
            <a:avLst/>
          </a:prstGeom>
        </p:spPr>
        <p:txBody>
          <a:bodyPr lIns="0" tIns="0" rIns="0" bIns="0" anchor="t"/>
          <a:lstStyle/>
          <a:p>
            <a:pPr lvl="0" algn="l" defTabSz="429768">
              <a:spcBef>
                <a:spcPts val="500"/>
              </a:spcBef>
              <a:defRPr sz="1800"/>
            </a:pPr>
            <a:r>
              <a:rPr lang="es-ES" sz="2000" dirty="0"/>
              <a:t>Para evitar señales de alerta para el IRS:</a:t>
            </a:r>
          </a:p>
          <a:p>
            <a:pPr lvl="0" algn="l" defTabSz="429768">
              <a:spcBef>
                <a:spcPts val="500"/>
              </a:spcBef>
              <a:defRPr sz="1800"/>
            </a:pPr>
            <a:endParaRPr lang="es-ES" sz="2000" dirty="0"/>
          </a:p>
          <a:p>
            <a:pPr lvl="0" algn="l" defTabSz="429768">
              <a:spcBef>
                <a:spcPts val="500"/>
              </a:spcBef>
              <a:defRPr sz="1800"/>
            </a:pPr>
            <a:endParaRPr sz="2000" dirty="0"/>
          </a:p>
          <a:p>
            <a:pPr marL="210502" lvl="0" indent="-210502" algn="l" defTabSz="429768">
              <a:spcBef>
                <a:spcPts val="500"/>
              </a:spcBef>
              <a:buClr>
                <a:srgbClr val="40798C"/>
              </a:buClr>
              <a:buSzPct val="100000"/>
              <a:buFont typeface="Wingdings 2"/>
              <a:buChar char=""/>
              <a:defRPr sz="1800"/>
            </a:pPr>
            <a:r>
              <a:rPr lang="es-ES" sz="2000" dirty="0"/>
              <a:t>Los propietarios de </a:t>
            </a:r>
            <a:r>
              <a:rPr lang="es-ES" sz="2000" dirty="0" err="1"/>
              <a:t>Corporacion</a:t>
            </a:r>
            <a:r>
              <a:rPr lang="es-ES" sz="2000" dirty="0"/>
              <a:t> S pueden tener problemas si se pagan a sí mismos un salario sospechosamente pequeño y luego toman la mayor parte de su compensación en forma de distribuciones para minimizar la cantidad de impuestos que tienen que pagar.</a:t>
            </a:r>
          </a:p>
          <a:p>
            <a:pPr marL="210502" lvl="0" indent="-210502" algn="l" defTabSz="429768">
              <a:spcBef>
                <a:spcPts val="500"/>
              </a:spcBef>
              <a:buClr>
                <a:srgbClr val="40798C"/>
              </a:buClr>
              <a:buSzPct val="100000"/>
              <a:buFont typeface="Wingdings 2"/>
              <a:buChar char=""/>
              <a:defRPr sz="1800"/>
            </a:pPr>
            <a:r>
              <a:rPr lang="es-ES" sz="2000" dirty="0"/>
              <a:t>El IRS puede revocar un estatus de Corporación S si determina que los accionistas están sustancialmente mal pagados por los servicios que brindan.</a:t>
            </a:r>
          </a:p>
          <a:p>
            <a:pPr marL="210502" lvl="0" indent="-210502" algn="l" defTabSz="429768">
              <a:spcBef>
                <a:spcPts val="500"/>
              </a:spcBef>
              <a:buClr>
                <a:srgbClr val="40798C"/>
              </a:buClr>
              <a:buSzPct val="100000"/>
              <a:buFont typeface="Wingdings 2"/>
              <a:buChar char=""/>
              <a:defRPr sz="1800"/>
            </a:pPr>
            <a:r>
              <a:rPr lang="es-ES" sz="2000" dirty="0"/>
              <a:t>Es fundamental mantener y realizar un seguimiento de la base de accionistas en una </a:t>
            </a:r>
            <a:r>
              <a:rPr lang="es-ES" sz="2000" dirty="0" err="1"/>
              <a:t>Corporacion</a:t>
            </a:r>
            <a:r>
              <a:rPr lang="es-ES" sz="2000" dirty="0"/>
              <a:t> S. Se pueden hacer distribuciones libres de impuestos al accionista siempre y cuando exista base suficiente. La base de accionistas se ha convertido cada vez más estricto en un área de examen por parte del IRS.</a:t>
            </a:r>
            <a:endParaRPr sz="2000"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p:nvPr/>
        </p:nvSpPr>
        <p:spPr>
          <a:xfrm>
            <a:off x="754738" y="738077"/>
            <a:ext cx="8450606" cy="58477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3200" b="1" dirty="0">
                <a:solidFill>
                  <a:srgbClr val="3F798C"/>
                </a:solidFill>
              </a:rPr>
              <a:t>Opciones de deducciones de oficina en casa</a:t>
            </a:r>
            <a:endParaRPr sz="3200" b="1" dirty="0">
              <a:solidFill>
                <a:srgbClr val="3F798C"/>
              </a:solidFill>
            </a:endParaRPr>
          </a:p>
        </p:txBody>
      </p:sp>
      <p:sp>
        <p:nvSpPr>
          <p:cNvPr id="260" name="Shape 260"/>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61" name="Shape 261"/>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62" name="Shape 262"/>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63" name="Shape 263"/>
          <p:cNvSpPr>
            <a:spLocks noGrp="1"/>
          </p:cNvSpPr>
          <p:nvPr>
            <p:ph type="body" idx="1"/>
          </p:nvPr>
        </p:nvSpPr>
        <p:spPr>
          <a:xfrm>
            <a:off x="754737" y="1914861"/>
            <a:ext cx="9378967" cy="4205061"/>
          </a:xfrm>
          <a:prstGeom prst="rect">
            <a:avLst/>
          </a:prstGeom>
        </p:spPr>
        <p:txBody>
          <a:bodyPr lIns="0" tIns="0" rIns="0" bIns="0" anchor="t">
            <a:normAutofit lnSpcReduction="10000"/>
          </a:bodyPr>
          <a:lstStyle/>
          <a:p>
            <a:pPr marL="210502" lvl="0" indent="-210502" algn="l" defTabSz="429768">
              <a:spcBef>
                <a:spcPts val="500"/>
              </a:spcBef>
              <a:buClr>
                <a:srgbClr val="40798C"/>
              </a:buClr>
              <a:buSzPct val="100000"/>
              <a:buFont typeface="Wingdings 2"/>
              <a:buChar char=""/>
              <a:defRPr sz="1800"/>
            </a:pPr>
            <a:r>
              <a:rPr lang="es-ES" sz="2000" dirty="0"/>
              <a:t>Si usted es un empleado de su propia corporación S, tiene un par de opciones para manejar los costos de una oficina en el hogar calificado:</a:t>
            </a:r>
          </a:p>
          <a:p>
            <a:pPr lvl="2" algn="l" defTabSz="429768">
              <a:spcBef>
                <a:spcPts val="500"/>
              </a:spcBef>
              <a:buClr>
                <a:srgbClr val="40798C"/>
              </a:buClr>
              <a:buSzPct val="100000"/>
              <a:defRPr sz="1800"/>
            </a:pPr>
            <a:r>
              <a:rPr lang="es-ES" sz="2000" dirty="0"/>
              <a:t>		La corporación S puede pagarle rentade su oficina en casa.</a:t>
            </a:r>
          </a:p>
          <a:p>
            <a:pPr lvl="2" algn="l" defTabSz="429768">
              <a:spcBef>
                <a:spcPts val="500"/>
              </a:spcBef>
              <a:buClr>
                <a:srgbClr val="40798C"/>
              </a:buClr>
              <a:buSzPct val="100000"/>
              <a:defRPr sz="1800"/>
            </a:pPr>
            <a:r>
              <a:rPr lang="es-ES" sz="2000" dirty="0"/>
              <a:t>		La corporación S puede pagarle los costos de una oficina en el hogar bajo 		un plan "responsable" para el reembolso de los gastos comerciales de los 		empleados.</a:t>
            </a:r>
          </a:p>
          <a:p>
            <a:pPr lvl="2" algn="l" defTabSz="429768">
              <a:spcBef>
                <a:spcPts val="500"/>
              </a:spcBef>
              <a:buClr>
                <a:srgbClr val="40798C"/>
              </a:buClr>
              <a:buSzPct val="100000"/>
              <a:defRPr sz="1800"/>
            </a:pPr>
            <a:r>
              <a:rPr lang="es-ES" sz="2000" dirty="0"/>
              <a:t>Ser reembolsado bajo un plan responsable proporciona los mayores ahorros de impuestos, porque ofrece una manera de sacar dinero de su corporación S libre de impuestos. La corporación puede deducir el monto del reembolso y usted no tiene que reportar el pago bajo sus impuestos personales.</a:t>
            </a:r>
          </a:p>
          <a:p>
            <a:pPr lvl="2" algn="l" defTabSz="429768">
              <a:spcBef>
                <a:spcPts val="500"/>
              </a:spcBef>
              <a:buClr>
                <a:srgbClr val="40798C"/>
              </a:buClr>
              <a:buSzPct val="100000"/>
              <a:defRPr sz="1800"/>
            </a:pPr>
            <a:r>
              <a:rPr lang="es-ES" sz="2000" dirty="0"/>
              <a:t>Esta opción es mejor que hacer que la corporación le pague la renta por la oficina en casa. Si su corporación puede deducir la renta que le pagó, debe declarar la renta como ingreso en el Anexo E.</a:t>
            </a:r>
            <a:endParaRPr sz="2000"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p:nvPr/>
        </p:nvSpPr>
        <p:spPr>
          <a:xfrm>
            <a:off x="754738" y="738077"/>
            <a:ext cx="8450606" cy="1310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s-ES" sz="4000" b="1" dirty="0">
                <a:solidFill>
                  <a:srgbClr val="3F798C"/>
                </a:solidFill>
                <a:latin typeface="Nunito Sans"/>
                <a:ea typeface="Nunito Sans"/>
                <a:cs typeface="Nunito Sans"/>
                <a:sym typeface="Nunito Sans"/>
              </a:rPr>
              <a:t>Calificando para deducciones de oficina en casa</a:t>
            </a:r>
            <a:endParaRPr sz="4000" b="1" dirty="0">
              <a:solidFill>
                <a:srgbClr val="3F798C"/>
              </a:solidFill>
              <a:latin typeface="Nunito Sans"/>
              <a:ea typeface="Nunito Sans"/>
              <a:cs typeface="Nunito Sans"/>
              <a:sym typeface="Nunito Sans"/>
            </a:endParaRPr>
          </a:p>
        </p:txBody>
      </p:sp>
      <p:sp>
        <p:nvSpPr>
          <p:cNvPr id="266" name="Shape 266"/>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67" name="Shape 267"/>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68" name="Shape 268"/>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69" name="Shape 269"/>
          <p:cNvSpPr>
            <a:spLocks noGrp="1"/>
          </p:cNvSpPr>
          <p:nvPr>
            <p:ph type="body" idx="1"/>
          </p:nvPr>
        </p:nvSpPr>
        <p:spPr>
          <a:xfrm>
            <a:off x="754737" y="2463500"/>
            <a:ext cx="9378967" cy="3656421"/>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Para calificar como una oficina en casa, el espacio (no tiene que ser una habitación completa) debe usarse regularmente (de forma continua, continua o recurrente) y exclusivamente (no puede haber uso personal) para su comercio o negocio, y debe ser su lugar principal de negocios o un lugar donde se reúna físicamente con pacientes, clientes o clientes de manera regular.</a:t>
            </a:r>
          </a:p>
          <a:p>
            <a:pPr marL="210502" lvl="0" indent="-210502" algn="l" defTabSz="429768">
              <a:spcBef>
                <a:spcPts val="500"/>
              </a:spcBef>
              <a:buClr>
                <a:srgbClr val="40798C"/>
              </a:buClr>
              <a:buSzPct val="100000"/>
              <a:buFont typeface="Wingdings 2"/>
              <a:buChar char=""/>
              <a:defRPr sz="1800"/>
            </a:pPr>
            <a:r>
              <a:rPr lang="es-ES" sz="2000" dirty="0"/>
              <a:t>El espacio se considerará su lugar principal de negocios si se utiliza para realizar actividades administrativas, como facturación, contabilidad, pedido de suministros, concertación de citas y redacción de informes, y no hay otra ubicación fija donde realice regularmente estas actividades. .</a:t>
            </a:r>
            <a:endParaRPr sz="2000"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p:nvPr/>
        </p:nvSpPr>
        <p:spPr>
          <a:xfrm>
            <a:off x="754738" y="738077"/>
            <a:ext cx="8450606" cy="1310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s-ES" sz="4000" b="1" dirty="0">
                <a:solidFill>
                  <a:srgbClr val="3F798C"/>
                </a:solidFill>
                <a:latin typeface="Nunito Sans"/>
                <a:ea typeface="Nunito Sans"/>
                <a:cs typeface="Nunito Sans"/>
                <a:sym typeface="Nunito Sans"/>
              </a:rPr>
              <a:t>Calificando para deducciones de oficina en casa</a:t>
            </a:r>
            <a:endParaRPr sz="4000" b="1" dirty="0">
              <a:solidFill>
                <a:srgbClr val="3F798C"/>
              </a:solidFill>
              <a:latin typeface="Nunito Sans"/>
              <a:ea typeface="Nunito Sans"/>
              <a:cs typeface="Nunito Sans"/>
              <a:sym typeface="Nunito Sans"/>
            </a:endParaRPr>
          </a:p>
        </p:txBody>
      </p:sp>
      <p:sp>
        <p:nvSpPr>
          <p:cNvPr id="272" name="Shape 272"/>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73" name="Shape 273"/>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74" name="Shape 274"/>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75" name="Shape 275"/>
          <p:cNvSpPr>
            <a:spLocks noGrp="1"/>
          </p:cNvSpPr>
          <p:nvPr>
            <p:ph type="body" idx="1"/>
          </p:nvPr>
        </p:nvSpPr>
        <p:spPr>
          <a:xfrm>
            <a:off x="754737" y="2463500"/>
            <a:ext cx="9378967" cy="3656421"/>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Como empleado de la corporación S, la oficina central debe ser para la conveniencia de su empleador. Esto significa que la oficina en el hogar es necesaria como condición de empleo, es necesaria para que el negocio funcione o es necesaria para que usted desempeñe adecuadamente sus funciones como empleado. Si no tiene ningún otro lugar de negocios, como una oficina alquilada o una tienda, su oficina en casa puede calificar.</a:t>
            </a:r>
          </a:p>
          <a:p>
            <a:pPr marL="210502" lvl="0" indent="-210502" algn="l" defTabSz="429768">
              <a:spcBef>
                <a:spcPts val="500"/>
              </a:spcBef>
              <a:buClr>
                <a:srgbClr val="40798C"/>
              </a:buClr>
              <a:buSzPct val="100000"/>
              <a:buFont typeface="Wingdings 2"/>
              <a:buChar char=""/>
              <a:defRPr sz="1800"/>
            </a:pPr>
            <a:r>
              <a:rPr lang="es-ES" sz="2000" dirty="0"/>
              <a:t>Para que un plan de reembolso de gastos se considere "contable", los gastos que se reembolsan deben ser gastos reales relacionados con el trabajo y usted, como empleado, debe justificar los gastos proporcionando a su empleador recibos u otra documentación.</a:t>
            </a:r>
            <a:endParaRPr sz="2000"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p:nvPr/>
        </p:nvSpPr>
        <p:spPr>
          <a:xfrm>
            <a:off x="754738" y="738077"/>
            <a:ext cx="8450606" cy="132343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n-US" sz="4000" b="1" dirty="0" err="1">
                <a:solidFill>
                  <a:srgbClr val="3F798C"/>
                </a:solidFill>
                <a:latin typeface="Nunito Sans"/>
                <a:ea typeface="Nunito Sans"/>
                <a:cs typeface="Nunito Sans"/>
                <a:sym typeface="Nunito Sans"/>
              </a:rPr>
              <a:t>Deducciones</a:t>
            </a:r>
            <a:r>
              <a:rPr lang="en-US" sz="4000" b="1" dirty="0">
                <a:solidFill>
                  <a:srgbClr val="3F798C"/>
                </a:solidFill>
                <a:latin typeface="Nunito Sans"/>
                <a:ea typeface="Nunito Sans"/>
                <a:cs typeface="Nunito Sans"/>
                <a:sym typeface="Nunito Sans"/>
              </a:rPr>
              <a:t> </a:t>
            </a:r>
            <a:r>
              <a:rPr lang="en-US" sz="4000" b="1" dirty="0" err="1">
                <a:solidFill>
                  <a:srgbClr val="3F798C"/>
                </a:solidFill>
                <a:latin typeface="Nunito Sans"/>
                <a:ea typeface="Nunito Sans"/>
                <a:cs typeface="Nunito Sans"/>
                <a:sym typeface="Nunito Sans"/>
              </a:rPr>
              <a:t>permitidas</a:t>
            </a:r>
            <a:r>
              <a:rPr lang="en-US" sz="4000" b="1" dirty="0">
                <a:solidFill>
                  <a:srgbClr val="3F798C"/>
                </a:solidFill>
                <a:latin typeface="Nunito Sans"/>
                <a:ea typeface="Nunito Sans"/>
                <a:cs typeface="Nunito Sans"/>
                <a:sym typeface="Nunito Sans"/>
              </a:rPr>
              <a:t> de </a:t>
            </a:r>
            <a:r>
              <a:rPr lang="en-US" sz="4000" b="1" dirty="0" err="1">
                <a:solidFill>
                  <a:srgbClr val="3F798C"/>
                </a:solidFill>
                <a:latin typeface="Nunito Sans"/>
                <a:ea typeface="Nunito Sans"/>
                <a:cs typeface="Nunito Sans"/>
                <a:sym typeface="Nunito Sans"/>
              </a:rPr>
              <a:t>oficina</a:t>
            </a:r>
            <a:r>
              <a:rPr lang="en-US" sz="4000" b="1" dirty="0">
                <a:solidFill>
                  <a:srgbClr val="3F798C"/>
                </a:solidFill>
                <a:latin typeface="Nunito Sans"/>
                <a:ea typeface="Nunito Sans"/>
                <a:cs typeface="Nunito Sans"/>
                <a:sym typeface="Nunito Sans"/>
              </a:rPr>
              <a:t> en casa </a:t>
            </a:r>
            <a:endParaRPr sz="4000" b="1" dirty="0">
              <a:solidFill>
                <a:srgbClr val="3F798C"/>
              </a:solidFill>
              <a:latin typeface="Nunito Sans"/>
              <a:ea typeface="Nunito Sans"/>
              <a:cs typeface="Nunito Sans"/>
              <a:sym typeface="Nunito Sans"/>
            </a:endParaRPr>
          </a:p>
        </p:txBody>
      </p:sp>
      <p:sp>
        <p:nvSpPr>
          <p:cNvPr id="278" name="Shape 278"/>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79" name="Shape 279"/>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80" name="Shape 280"/>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81" name="Shape 281"/>
          <p:cNvSpPr>
            <a:spLocks noGrp="1"/>
          </p:cNvSpPr>
          <p:nvPr>
            <p:ph type="body" idx="1"/>
          </p:nvPr>
        </p:nvSpPr>
        <p:spPr>
          <a:xfrm>
            <a:off x="754737" y="2463500"/>
            <a:ext cx="9378967" cy="3656421"/>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n-US" sz="2000" dirty="0" err="1"/>
              <a:t>Impuestos</a:t>
            </a:r>
            <a:r>
              <a:rPr lang="en-US" sz="2000" dirty="0"/>
              <a:t> de </a:t>
            </a:r>
            <a:r>
              <a:rPr lang="en-US" sz="2000" dirty="0" err="1"/>
              <a:t>bienes</a:t>
            </a:r>
            <a:r>
              <a:rPr lang="en-US" sz="2000" dirty="0"/>
              <a:t> </a:t>
            </a:r>
            <a:r>
              <a:rPr lang="en-US" sz="2000" dirty="0" err="1"/>
              <a:t>raices</a:t>
            </a:r>
            <a:endParaRPr sz="2000" dirty="0"/>
          </a:p>
          <a:p>
            <a:pPr marL="210502" lvl="0" indent="-210502" algn="l" defTabSz="429768">
              <a:spcBef>
                <a:spcPts val="500"/>
              </a:spcBef>
              <a:buClr>
                <a:srgbClr val="40798C"/>
              </a:buClr>
              <a:buSzPct val="100000"/>
              <a:buFont typeface="Wingdings 2"/>
              <a:buChar char=""/>
              <a:defRPr sz="1800"/>
            </a:pPr>
            <a:r>
              <a:rPr lang="en-US" sz="2000" dirty="0"/>
              <a:t>Seguro de </a:t>
            </a:r>
            <a:r>
              <a:rPr lang="en-US" sz="2000" dirty="0" err="1"/>
              <a:t>propietario</a:t>
            </a:r>
            <a:r>
              <a:rPr lang="en-US" sz="2000" dirty="0"/>
              <a:t> (</a:t>
            </a:r>
            <a:r>
              <a:rPr lang="en-US" sz="2000" dirty="0" err="1"/>
              <a:t>dueño</a:t>
            </a:r>
            <a:r>
              <a:rPr lang="en-US" sz="2000" dirty="0"/>
              <a:t> de casa)</a:t>
            </a:r>
          </a:p>
          <a:p>
            <a:pPr marL="210502" lvl="0" indent="-210502" algn="l" defTabSz="429768">
              <a:spcBef>
                <a:spcPts val="500"/>
              </a:spcBef>
              <a:buClr>
                <a:srgbClr val="40798C"/>
              </a:buClr>
              <a:buSzPct val="100000"/>
              <a:buFont typeface="Wingdings 2"/>
              <a:buChar char=""/>
              <a:defRPr sz="1800"/>
            </a:pPr>
            <a:r>
              <a:rPr lang="en-US" sz="2000" dirty="0" err="1"/>
              <a:t>Calefacción</a:t>
            </a:r>
            <a:r>
              <a:rPr lang="en-US" sz="2000" dirty="0"/>
              <a:t> y </a:t>
            </a:r>
            <a:r>
              <a:rPr lang="en-US" sz="2000" dirty="0" err="1"/>
              <a:t>electricidad</a:t>
            </a:r>
            <a:endParaRPr lang="en-US" sz="2000" dirty="0"/>
          </a:p>
          <a:p>
            <a:pPr marL="210502" lvl="0" indent="-210502" algn="l" defTabSz="429768">
              <a:spcBef>
                <a:spcPts val="500"/>
              </a:spcBef>
              <a:buClr>
                <a:srgbClr val="40798C"/>
              </a:buClr>
              <a:buSzPct val="100000"/>
              <a:buFont typeface="Wingdings 2"/>
              <a:buChar char=""/>
              <a:defRPr sz="1800"/>
            </a:pPr>
            <a:r>
              <a:rPr lang="en-US" sz="2000" dirty="0"/>
              <a:t>Agua y </a:t>
            </a:r>
            <a:r>
              <a:rPr lang="en-US" sz="2000" dirty="0" err="1"/>
              <a:t>desagüe</a:t>
            </a:r>
            <a:endParaRPr lang="en-US" sz="2000" dirty="0"/>
          </a:p>
          <a:p>
            <a:pPr marL="210502" lvl="0" indent="-210502" algn="l" defTabSz="429768">
              <a:spcBef>
                <a:spcPts val="500"/>
              </a:spcBef>
              <a:buClr>
                <a:srgbClr val="40798C"/>
              </a:buClr>
              <a:buSzPct val="100000"/>
              <a:buFont typeface="Wingdings 2"/>
              <a:buChar char=""/>
              <a:defRPr sz="1800"/>
            </a:pPr>
            <a:r>
              <a:rPr lang="en-US" sz="2000" dirty="0" err="1"/>
              <a:t>Servicio</a:t>
            </a:r>
            <a:r>
              <a:rPr lang="en-US" sz="2000" dirty="0"/>
              <a:t> de </a:t>
            </a:r>
            <a:r>
              <a:rPr lang="en-US" sz="2000" dirty="0" err="1"/>
              <a:t>alarma</a:t>
            </a:r>
            <a:r>
              <a:rPr lang="en-US" sz="2000" dirty="0"/>
              <a:t> o </a:t>
            </a:r>
            <a:r>
              <a:rPr lang="en-US" sz="2000" dirty="0" err="1"/>
              <a:t>seguridad</a:t>
            </a:r>
            <a:endParaRPr lang="en-US" sz="2000" dirty="0"/>
          </a:p>
          <a:p>
            <a:pPr marL="210502" lvl="0" indent="-210502" algn="l" defTabSz="429768">
              <a:spcBef>
                <a:spcPts val="500"/>
              </a:spcBef>
              <a:buClr>
                <a:srgbClr val="40798C"/>
              </a:buClr>
              <a:buSzPct val="100000"/>
              <a:buFont typeface="Wingdings 2"/>
              <a:buChar char=""/>
              <a:defRPr sz="1800"/>
            </a:pPr>
            <a:r>
              <a:rPr lang="en-US" sz="2000" dirty="0" err="1"/>
              <a:t>Desecho</a:t>
            </a:r>
            <a:r>
              <a:rPr lang="en-US" sz="2000" dirty="0"/>
              <a:t> de </a:t>
            </a:r>
            <a:r>
              <a:rPr lang="en-US" sz="2000" dirty="0" err="1"/>
              <a:t>basura</a:t>
            </a:r>
            <a:endParaRPr sz="2000" dirty="0"/>
          </a:p>
          <a:p>
            <a:pPr marL="210502" lvl="0" indent="-210502" algn="l" defTabSz="429768">
              <a:spcBef>
                <a:spcPts val="500"/>
              </a:spcBef>
              <a:buClr>
                <a:srgbClr val="40798C"/>
              </a:buClr>
              <a:buSzPct val="100000"/>
              <a:buFont typeface="Wingdings 2"/>
              <a:buChar char=""/>
              <a:defRPr sz="1800"/>
            </a:pPr>
            <a:r>
              <a:rPr lang="en-US" sz="2000" dirty="0" err="1"/>
              <a:t>Reparaciones</a:t>
            </a:r>
            <a:r>
              <a:rPr lang="en-US" sz="2000" dirty="0"/>
              <a:t> y </a:t>
            </a:r>
            <a:r>
              <a:rPr lang="en-US" sz="2000" dirty="0" err="1"/>
              <a:t>mantenimiento</a:t>
            </a:r>
            <a:r>
              <a:rPr lang="en-US" sz="2000" dirty="0"/>
              <a:t> general</a:t>
            </a:r>
          </a:p>
          <a:p>
            <a:pPr marL="210502" lvl="0" indent="-210502" algn="l" defTabSz="429768">
              <a:spcBef>
                <a:spcPts val="500"/>
              </a:spcBef>
              <a:buClr>
                <a:srgbClr val="40798C"/>
              </a:buClr>
              <a:buSzPct val="100000"/>
              <a:buFont typeface="Wingdings 2"/>
              <a:buChar char=""/>
              <a:defRPr sz="1800"/>
            </a:pPr>
            <a:r>
              <a:rPr lang="en-US" sz="2000" dirty="0" err="1"/>
              <a:t>Intereses</a:t>
            </a:r>
            <a:r>
              <a:rPr lang="en-US" sz="2000" dirty="0"/>
              <a:t> </a:t>
            </a:r>
            <a:r>
              <a:rPr lang="en-US" sz="2000" dirty="0" err="1"/>
              <a:t>hipotecarios</a:t>
            </a:r>
            <a:endParaRPr sz="2000"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p:nvPr/>
        </p:nvSpPr>
        <p:spPr>
          <a:xfrm>
            <a:off x="754738" y="738077"/>
            <a:ext cx="9002447"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n-US" sz="4000" b="1" dirty="0" err="1">
                <a:solidFill>
                  <a:srgbClr val="3F798C"/>
                </a:solidFill>
              </a:rPr>
              <a:t>Requisitos</a:t>
            </a:r>
            <a:r>
              <a:rPr lang="en-US" sz="4000" b="1" dirty="0">
                <a:solidFill>
                  <a:srgbClr val="3F798C"/>
                </a:solidFill>
              </a:rPr>
              <a:t> de </a:t>
            </a:r>
            <a:r>
              <a:rPr lang="en-US" sz="4000" b="1" dirty="0" err="1">
                <a:solidFill>
                  <a:srgbClr val="3F798C"/>
                </a:solidFill>
              </a:rPr>
              <a:t>cumplimiento</a:t>
            </a:r>
            <a:r>
              <a:rPr lang="en-US" sz="4000" b="1" dirty="0">
                <a:solidFill>
                  <a:srgbClr val="3F798C"/>
                </a:solidFill>
              </a:rPr>
              <a:t>.</a:t>
            </a:r>
            <a:endParaRPr sz="4000" b="1" dirty="0">
              <a:solidFill>
                <a:srgbClr val="3F798C"/>
              </a:solidFill>
            </a:endParaRPr>
          </a:p>
        </p:txBody>
      </p:sp>
      <p:sp>
        <p:nvSpPr>
          <p:cNvPr id="284" name="Shape 284"/>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graphicFrame>
        <p:nvGraphicFramePr>
          <p:cNvPr id="285" name="Table 285"/>
          <p:cNvGraphicFramePr/>
          <p:nvPr>
            <p:extLst>
              <p:ext uri="{D42A27DB-BD31-4B8C-83A1-F6EECF244321}">
                <p14:modId xmlns:p14="http://schemas.microsoft.com/office/powerpoint/2010/main" val="2711543912"/>
              </p:ext>
            </p:extLst>
          </p:nvPr>
        </p:nvGraphicFramePr>
        <p:xfrm>
          <a:off x="519210" y="1564494"/>
          <a:ext cx="10682525" cy="4754880"/>
        </p:xfrm>
        <a:graphic>
          <a:graphicData uri="http://schemas.openxmlformats.org/drawingml/2006/table">
            <a:tbl>
              <a:tblPr firstRow="1" bandRow="1">
                <a:tableStyleId>{4C3C2611-4C71-4FC5-86AE-919BDF0F9419}</a:tableStyleId>
              </a:tblPr>
              <a:tblGrid>
                <a:gridCol w="1934674">
                  <a:extLst>
                    <a:ext uri="{9D8B030D-6E8A-4147-A177-3AD203B41FA5}">
                      <a16:colId xmlns:a16="http://schemas.microsoft.com/office/drawing/2014/main" val="20000"/>
                    </a:ext>
                  </a:extLst>
                </a:gridCol>
                <a:gridCol w="3539267">
                  <a:extLst>
                    <a:ext uri="{9D8B030D-6E8A-4147-A177-3AD203B41FA5}">
                      <a16:colId xmlns:a16="http://schemas.microsoft.com/office/drawing/2014/main" val="20001"/>
                    </a:ext>
                  </a:extLst>
                </a:gridCol>
                <a:gridCol w="3209683">
                  <a:extLst>
                    <a:ext uri="{9D8B030D-6E8A-4147-A177-3AD203B41FA5}">
                      <a16:colId xmlns:a16="http://schemas.microsoft.com/office/drawing/2014/main" val="20002"/>
                    </a:ext>
                  </a:extLst>
                </a:gridCol>
                <a:gridCol w="1998901">
                  <a:extLst>
                    <a:ext uri="{9D8B030D-6E8A-4147-A177-3AD203B41FA5}">
                      <a16:colId xmlns:a16="http://schemas.microsoft.com/office/drawing/2014/main" val="20003"/>
                    </a:ext>
                  </a:extLst>
                </a:gridCol>
              </a:tblGrid>
              <a:tr h="749366">
                <a:tc>
                  <a:txBody>
                    <a:bodyPr/>
                    <a:lstStyle/>
                    <a:p>
                      <a:pPr lvl="0" algn="ctr">
                        <a:defRPr b="0" i="0">
                          <a:solidFill>
                            <a:srgbClr val="000000"/>
                          </a:solidFill>
                        </a:defRPr>
                      </a:pPr>
                      <a:endParaRP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40798C"/>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b="0" i="0">
                          <a:solidFill>
                            <a:srgbClr val="000000"/>
                          </a:solidFill>
                        </a:defRPr>
                      </a:pPr>
                      <a:r>
                        <a:rPr lang="en-US" sz="1600" b="1" dirty="0" err="1">
                          <a:solidFill>
                            <a:srgbClr val="FFFFFF"/>
                          </a:solidFill>
                          <a:latin typeface="Nunito Sans"/>
                          <a:ea typeface="Nunito Sans"/>
                          <a:cs typeface="Nunito Sans"/>
                          <a:sym typeface="Nunito Sans"/>
                        </a:rPr>
                        <a:t>Requisitos</a:t>
                      </a:r>
                      <a:r>
                        <a:rPr lang="en-US" sz="1600" b="1" dirty="0">
                          <a:solidFill>
                            <a:srgbClr val="FFFFFF"/>
                          </a:solidFill>
                          <a:latin typeface="Nunito Sans"/>
                          <a:ea typeface="Nunito Sans"/>
                          <a:cs typeface="Nunito Sans"/>
                          <a:sym typeface="Nunito Sans"/>
                        </a:rPr>
                        <a:t> de</a:t>
                      </a:r>
                    </a:p>
                    <a:p>
                      <a:pPr lvl="0" algn="ctr">
                        <a:defRPr b="0" i="0">
                          <a:solidFill>
                            <a:srgbClr val="000000"/>
                          </a:solidFill>
                        </a:defRPr>
                      </a:pPr>
                      <a:r>
                        <a:rPr lang="en-US" sz="1600" b="1" dirty="0" err="1">
                          <a:solidFill>
                            <a:srgbClr val="FFFFFF"/>
                          </a:solidFill>
                          <a:latin typeface="Nunito Sans"/>
                          <a:ea typeface="Nunito Sans"/>
                          <a:cs typeface="Nunito Sans"/>
                          <a:sym typeface="Nunito Sans"/>
                        </a:rPr>
                        <a:t>Presentación</a:t>
                      </a:r>
                      <a:r>
                        <a:rPr lang="en-US" sz="1600" b="1" dirty="0">
                          <a:solidFill>
                            <a:srgbClr val="FFFFFF"/>
                          </a:solidFill>
                          <a:latin typeface="Nunito Sans"/>
                          <a:ea typeface="Nunito Sans"/>
                          <a:cs typeface="Nunito Sans"/>
                          <a:sym typeface="Nunito Sans"/>
                        </a:rPr>
                        <a:t> </a:t>
                      </a:r>
                      <a:r>
                        <a:rPr lang="en-US" sz="1600" b="1" dirty="0" err="1">
                          <a:solidFill>
                            <a:srgbClr val="FFFFFF"/>
                          </a:solidFill>
                          <a:latin typeface="Nunito Sans"/>
                          <a:ea typeface="Nunito Sans"/>
                          <a:cs typeface="Nunito Sans"/>
                          <a:sym typeface="Nunito Sans"/>
                        </a:rPr>
                        <a:t>Inicial</a:t>
                      </a:r>
                      <a:r>
                        <a:rPr lang="en-US" sz="1600" b="1" dirty="0">
                          <a:solidFill>
                            <a:srgbClr val="FFFFFF"/>
                          </a:solidFill>
                          <a:latin typeface="Nunito Sans"/>
                          <a:ea typeface="Nunito Sans"/>
                          <a:cs typeface="Nunito Sans"/>
                          <a:sym typeface="Nunito Sans"/>
                        </a:rPr>
                        <a:t> </a:t>
                      </a: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40798C"/>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b="0" i="0">
                          <a:solidFill>
                            <a:srgbClr val="000000"/>
                          </a:solidFill>
                        </a:defRPr>
                      </a:pPr>
                      <a:r>
                        <a:rPr lang="en-US" sz="1600" b="1" dirty="0" err="1">
                          <a:solidFill>
                            <a:srgbClr val="FFFFFF"/>
                          </a:solidFill>
                          <a:latin typeface="Nunito Sans"/>
                          <a:ea typeface="Nunito Sans"/>
                          <a:cs typeface="Nunito Sans"/>
                          <a:sym typeface="Nunito Sans"/>
                        </a:rPr>
                        <a:t>Requisitos</a:t>
                      </a:r>
                      <a:r>
                        <a:rPr lang="en-US" sz="1600" b="1" dirty="0">
                          <a:solidFill>
                            <a:srgbClr val="FFFFFF"/>
                          </a:solidFill>
                          <a:latin typeface="Nunito Sans"/>
                          <a:ea typeface="Nunito Sans"/>
                          <a:cs typeface="Nunito Sans"/>
                          <a:sym typeface="Nunito Sans"/>
                        </a:rPr>
                        <a:t> de</a:t>
                      </a:r>
                    </a:p>
                    <a:p>
                      <a:pPr lvl="0" algn="ctr">
                        <a:defRPr b="0" i="0">
                          <a:solidFill>
                            <a:srgbClr val="000000"/>
                          </a:solidFill>
                        </a:defRPr>
                      </a:pPr>
                      <a:r>
                        <a:rPr lang="en-US" sz="1600" b="1" dirty="0" err="1">
                          <a:solidFill>
                            <a:srgbClr val="FFFFFF"/>
                          </a:solidFill>
                          <a:latin typeface="Nunito Sans"/>
                          <a:ea typeface="Nunito Sans"/>
                          <a:cs typeface="Nunito Sans"/>
                          <a:sym typeface="Nunito Sans"/>
                        </a:rPr>
                        <a:t>Presentación</a:t>
                      </a:r>
                      <a:r>
                        <a:rPr lang="en-US" sz="1600" b="1" dirty="0">
                          <a:solidFill>
                            <a:srgbClr val="FFFFFF"/>
                          </a:solidFill>
                          <a:latin typeface="Nunito Sans"/>
                          <a:ea typeface="Nunito Sans"/>
                          <a:cs typeface="Nunito Sans"/>
                          <a:sym typeface="Nunito Sans"/>
                        </a:rPr>
                        <a:t> </a:t>
                      </a:r>
                      <a:r>
                        <a:rPr lang="en-US" sz="1600" b="1" dirty="0" err="1">
                          <a:solidFill>
                            <a:srgbClr val="FFFFFF"/>
                          </a:solidFill>
                          <a:latin typeface="Nunito Sans"/>
                          <a:ea typeface="Nunito Sans"/>
                          <a:cs typeface="Nunito Sans"/>
                          <a:sym typeface="Nunito Sans"/>
                        </a:rPr>
                        <a:t>Anual</a:t>
                      </a:r>
                      <a:endParaRPr lang="en-US" sz="1600" b="1" dirty="0">
                        <a:solidFill>
                          <a:srgbClr val="FFFFFF"/>
                        </a:solidFill>
                        <a:latin typeface="Nunito Sans"/>
                        <a:ea typeface="Nunito Sans"/>
                        <a:cs typeface="Nunito Sans"/>
                        <a:sym typeface="Nunito Sans"/>
                      </a:endParaRP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40798C"/>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b="0" i="0">
                          <a:solidFill>
                            <a:srgbClr val="000000"/>
                          </a:solidFill>
                        </a:defRPr>
                      </a:pPr>
                      <a:r>
                        <a:rPr lang="en-US" sz="1600" b="1" dirty="0" err="1">
                          <a:solidFill>
                            <a:srgbClr val="FFFFFF"/>
                          </a:solidFill>
                          <a:latin typeface="Nunito Sans"/>
                          <a:ea typeface="Nunito Sans"/>
                          <a:cs typeface="Nunito Sans"/>
                          <a:sym typeface="Nunito Sans"/>
                        </a:rPr>
                        <a:t>Requisitos</a:t>
                      </a:r>
                      <a:r>
                        <a:rPr lang="en-US" sz="1600" b="1" dirty="0">
                          <a:solidFill>
                            <a:srgbClr val="FFFFFF"/>
                          </a:solidFill>
                          <a:latin typeface="Nunito Sans"/>
                          <a:ea typeface="Nunito Sans"/>
                          <a:cs typeface="Nunito Sans"/>
                          <a:sym typeface="Nunito Sans"/>
                        </a:rPr>
                        <a:t> de</a:t>
                      </a:r>
                    </a:p>
                    <a:p>
                      <a:pPr lvl="0" algn="ctr">
                        <a:defRPr b="0" i="0">
                          <a:solidFill>
                            <a:srgbClr val="000000"/>
                          </a:solidFill>
                        </a:defRPr>
                      </a:pPr>
                      <a:r>
                        <a:rPr lang="en-US" sz="1600" b="1" dirty="0" err="1">
                          <a:solidFill>
                            <a:srgbClr val="FFFFFF"/>
                          </a:solidFill>
                          <a:latin typeface="Nunito Sans"/>
                          <a:ea typeface="Nunito Sans"/>
                          <a:cs typeface="Nunito Sans"/>
                          <a:sym typeface="Nunito Sans"/>
                        </a:rPr>
                        <a:t>Agente</a:t>
                      </a:r>
                      <a:r>
                        <a:rPr lang="en-US" sz="1600" b="1" dirty="0">
                          <a:solidFill>
                            <a:srgbClr val="FFFFFF"/>
                          </a:solidFill>
                          <a:latin typeface="Nunito Sans"/>
                          <a:ea typeface="Nunito Sans"/>
                          <a:cs typeface="Nunito Sans"/>
                          <a:sym typeface="Nunito Sans"/>
                        </a:rPr>
                        <a:t> </a:t>
                      </a:r>
                      <a:r>
                        <a:rPr lang="en-US" sz="1600" b="1" dirty="0" err="1">
                          <a:solidFill>
                            <a:srgbClr val="FFFFFF"/>
                          </a:solidFill>
                          <a:latin typeface="Nunito Sans"/>
                          <a:ea typeface="Nunito Sans"/>
                          <a:cs typeface="Nunito Sans"/>
                          <a:sym typeface="Nunito Sans"/>
                        </a:rPr>
                        <a:t>Registrado</a:t>
                      </a:r>
                      <a:endParaRPr lang="en-US" sz="1600" b="1" dirty="0">
                        <a:solidFill>
                          <a:srgbClr val="FFFFFF"/>
                        </a:solidFill>
                        <a:latin typeface="Nunito Sans"/>
                        <a:ea typeface="Nunito Sans"/>
                        <a:cs typeface="Nunito Sans"/>
                        <a:sym typeface="Nunito Sans"/>
                      </a:endParaRP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40798C"/>
                    </a:solidFill>
                  </a:tcPr>
                </a:tc>
                <a:extLst>
                  <a:ext uri="{0D108BD9-81ED-4DB2-BD59-A6C34878D82A}">
                    <a16:rowId xmlns:a16="http://schemas.microsoft.com/office/drawing/2014/main" val="10000"/>
                  </a:ext>
                </a:extLst>
              </a:tr>
              <a:tr h="1082418">
                <a:tc>
                  <a:txBody>
                    <a:bodyPr/>
                    <a:lstStyle/>
                    <a:p>
                      <a:pPr lvl="0" algn="r">
                        <a:defRPr b="0" i="0"/>
                      </a:pPr>
                      <a:r>
                        <a:rPr sz="1600" b="1" i="1" dirty="0" err="1">
                          <a:latin typeface="Nunito Sans"/>
                          <a:ea typeface="Nunito Sans"/>
                          <a:cs typeface="Nunito Sans"/>
                          <a:sym typeface="Nunito Sans"/>
                        </a:rPr>
                        <a:t>Corpora</a:t>
                      </a:r>
                      <a:r>
                        <a:rPr lang="en-US" sz="1600" b="1" i="1" dirty="0" err="1">
                          <a:latin typeface="Nunito Sans"/>
                          <a:ea typeface="Nunito Sans"/>
                          <a:cs typeface="Nunito Sans"/>
                          <a:sym typeface="Nunito Sans"/>
                        </a:rPr>
                        <a:t>cion</a:t>
                      </a:r>
                      <a:r>
                        <a:rPr lang="en-US" sz="1600" b="1" i="1" dirty="0">
                          <a:latin typeface="Nunito Sans"/>
                          <a:ea typeface="Nunito Sans"/>
                          <a:cs typeface="Nunito Sans"/>
                          <a:sym typeface="Nunito Sans"/>
                        </a:rPr>
                        <a:t> C</a:t>
                      </a:r>
                      <a:endParaRPr sz="1600" b="1" i="1" dirty="0">
                        <a:latin typeface="Nunito Sans"/>
                        <a:ea typeface="Nunito Sans"/>
                        <a:cs typeface="Nunito Sans"/>
                        <a:sym typeface="Nunito Sans"/>
                      </a:endParaRP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tc>
                  <a:txBody>
                    <a:bodyPr/>
                    <a:lstStyle/>
                    <a:p>
                      <a:pPr lvl="0" algn="ctr">
                        <a:defRPr b="0" i="0"/>
                      </a:pPr>
                      <a:r>
                        <a:rPr lang="es-ES" sz="1400" dirty="0">
                          <a:latin typeface="Nunito Sans"/>
                          <a:ea typeface="Nunito Sans"/>
                          <a:cs typeface="Nunito Sans"/>
                          <a:sym typeface="Nunito Sans"/>
                        </a:rPr>
                        <a:t>Presentación inicial (algunos estados)</a:t>
                      </a:r>
                    </a:p>
                    <a:p>
                      <a:pPr lvl="0" algn="ctr">
                        <a:defRPr b="0" i="0"/>
                      </a:pPr>
                      <a:r>
                        <a:rPr lang="es-ES" sz="1400" dirty="0">
                          <a:latin typeface="Nunito Sans"/>
                          <a:ea typeface="Nunito Sans"/>
                          <a:cs typeface="Nunito Sans"/>
                          <a:sym typeface="Nunito Sans"/>
                        </a:rPr>
                        <a:t>Informe inicial (algunos estados)</a:t>
                      </a:r>
                    </a:p>
                    <a:p>
                      <a:pPr lvl="0" algn="ctr">
                        <a:defRPr b="0" i="0"/>
                      </a:pPr>
                      <a:r>
                        <a:rPr lang="es-ES" sz="1400" dirty="0">
                          <a:latin typeface="Nunito Sans"/>
                          <a:ea typeface="Nunito Sans"/>
                          <a:cs typeface="Nunito Sans"/>
                          <a:sym typeface="Nunito Sans"/>
                        </a:rPr>
                        <a:t>Tarifas de publicación (algunos estados)</a:t>
                      </a:r>
                      <a:endParaRPr sz="1400" dirty="0">
                        <a:latin typeface="Nunito Sans"/>
                        <a:ea typeface="Nunito Sans"/>
                        <a:cs typeface="Nunito Sans"/>
                        <a:sym typeface="Nunito Sans"/>
                      </a:endParaRP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tc>
                  <a:txBody>
                    <a:bodyPr/>
                    <a:lstStyle/>
                    <a:p>
                      <a:pPr lvl="0" algn="ctr">
                        <a:defRPr b="0" i="0"/>
                      </a:pPr>
                      <a:r>
                        <a:rPr lang="es-ES" sz="1600" dirty="0">
                          <a:latin typeface="Nunito Sans"/>
                          <a:ea typeface="Nunito Sans"/>
                          <a:cs typeface="Nunito Sans"/>
                          <a:sym typeface="Nunito Sans"/>
                        </a:rPr>
                        <a:t>Informes anuales</a:t>
                      </a:r>
                    </a:p>
                    <a:p>
                      <a:pPr lvl="0" algn="ctr">
                        <a:defRPr b="0" i="0"/>
                      </a:pPr>
                      <a:r>
                        <a:rPr lang="es-ES" sz="1600" dirty="0">
                          <a:latin typeface="Nunito Sans"/>
                          <a:ea typeface="Nunito Sans"/>
                          <a:cs typeface="Nunito Sans"/>
                          <a:sym typeface="Nunito Sans"/>
                        </a:rPr>
                        <a:t>Reuniones Anuales</a:t>
                      </a:r>
                    </a:p>
                    <a:p>
                      <a:pPr lvl="0" algn="ctr">
                        <a:defRPr b="0" i="0"/>
                      </a:pPr>
                      <a:r>
                        <a:rPr lang="es-ES" sz="1600" dirty="0">
                          <a:latin typeface="Nunito Sans"/>
                          <a:ea typeface="Nunito Sans"/>
                          <a:cs typeface="Nunito Sans"/>
                          <a:sym typeface="Nunito Sans"/>
                        </a:rPr>
                        <a:t>Minutas de la reunión</a:t>
                      </a:r>
                      <a:endParaRPr sz="1600" dirty="0">
                        <a:latin typeface="Nunito Sans"/>
                        <a:ea typeface="Nunito Sans"/>
                        <a:cs typeface="Nunito Sans"/>
                        <a:sym typeface="Nunito Sans"/>
                      </a:endParaRP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tc>
                  <a:txBody>
                    <a:bodyPr/>
                    <a:lstStyle/>
                    <a:p>
                      <a:pPr lvl="0" algn="ctr">
                        <a:defRPr b="0" i="0"/>
                      </a:pPr>
                      <a:r>
                        <a:rPr lang="en-US" sz="1600" dirty="0">
                          <a:latin typeface="Nunito Sans"/>
                          <a:ea typeface="Nunito Sans"/>
                          <a:cs typeface="Nunito Sans"/>
                          <a:sym typeface="Nunito Sans"/>
                        </a:rPr>
                        <a:t>Si</a:t>
                      </a:r>
                      <a:endParaRPr sz="1600" dirty="0">
                        <a:latin typeface="Nunito Sans"/>
                        <a:ea typeface="Nunito Sans"/>
                        <a:cs typeface="Nunito Sans"/>
                        <a:sym typeface="Nunito Sans"/>
                      </a:endParaRP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extLst>
                  <a:ext uri="{0D108BD9-81ED-4DB2-BD59-A6C34878D82A}">
                    <a16:rowId xmlns:a16="http://schemas.microsoft.com/office/drawing/2014/main" val="10001"/>
                  </a:ext>
                </a:extLst>
              </a:tr>
              <a:tr h="1082418">
                <a:tc>
                  <a:txBody>
                    <a:bodyPr/>
                    <a:lstStyle/>
                    <a:p>
                      <a:pPr lvl="0" algn="r">
                        <a:defRPr b="0" i="0"/>
                      </a:pPr>
                      <a:r>
                        <a:rPr sz="1600" b="1" i="1" dirty="0" err="1">
                          <a:latin typeface="Nunito Sans"/>
                          <a:ea typeface="Nunito Sans"/>
                          <a:cs typeface="Nunito Sans"/>
                          <a:sym typeface="Nunito Sans"/>
                        </a:rPr>
                        <a:t>Corpora</a:t>
                      </a:r>
                      <a:r>
                        <a:rPr lang="en-US" sz="1600" b="1" i="1" dirty="0" err="1">
                          <a:latin typeface="Nunito Sans"/>
                          <a:ea typeface="Nunito Sans"/>
                          <a:cs typeface="Nunito Sans"/>
                          <a:sym typeface="Nunito Sans"/>
                        </a:rPr>
                        <a:t>cion</a:t>
                      </a:r>
                      <a:r>
                        <a:rPr lang="en-US" sz="1600" b="1" i="1" dirty="0">
                          <a:latin typeface="Nunito Sans"/>
                          <a:ea typeface="Nunito Sans"/>
                          <a:cs typeface="Nunito Sans"/>
                          <a:sym typeface="Nunito Sans"/>
                        </a:rPr>
                        <a:t> S</a:t>
                      </a:r>
                      <a:endParaRPr sz="1600" b="1" i="1" dirty="0">
                        <a:latin typeface="Nunito Sans"/>
                        <a:ea typeface="Nunito Sans"/>
                        <a:cs typeface="Nunito Sans"/>
                        <a:sym typeface="Nunito Sans"/>
                      </a:endParaRP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tc>
                  <a:txBody>
                    <a:bodyPr/>
                    <a:lstStyle/>
                    <a:p>
                      <a:pPr lvl="0" algn="ctr">
                        <a:defRPr b="0" i="0"/>
                      </a:pPr>
                      <a:r>
                        <a:rPr lang="es-ES" sz="1400" dirty="0">
                          <a:latin typeface="Nunito Sans"/>
                          <a:ea typeface="Nunito Sans"/>
                          <a:cs typeface="Nunito Sans"/>
                          <a:sym typeface="Nunito Sans"/>
                        </a:rPr>
                        <a:t>Presentación inicial (algunos estados)</a:t>
                      </a:r>
                    </a:p>
                    <a:p>
                      <a:pPr lvl="0" algn="ctr">
                        <a:defRPr b="0" i="0"/>
                      </a:pPr>
                      <a:r>
                        <a:rPr lang="es-ES" sz="1400" dirty="0">
                          <a:latin typeface="Nunito Sans"/>
                          <a:ea typeface="Nunito Sans"/>
                          <a:cs typeface="Nunito Sans"/>
                          <a:sym typeface="Nunito Sans"/>
                        </a:rPr>
                        <a:t>Informe inicial (algunos estados)</a:t>
                      </a:r>
                    </a:p>
                    <a:p>
                      <a:pPr lvl="0" algn="ctr">
                        <a:defRPr b="0" i="0"/>
                      </a:pPr>
                      <a:r>
                        <a:rPr lang="es-ES" sz="1400" dirty="0">
                          <a:latin typeface="Nunito Sans"/>
                          <a:ea typeface="Nunito Sans"/>
                          <a:cs typeface="Nunito Sans"/>
                          <a:sym typeface="Nunito Sans"/>
                        </a:rPr>
                        <a:t>Tarifas de publicación (algunos estados)</a:t>
                      </a: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tc>
                  <a:txBody>
                    <a:bodyPr/>
                    <a:lstStyle/>
                    <a:p>
                      <a:pPr lvl="0" algn="ctr">
                        <a:defRPr b="0" i="0"/>
                      </a:pPr>
                      <a:r>
                        <a:rPr lang="es-ES" sz="1600" dirty="0">
                          <a:latin typeface="Nunito Sans"/>
                          <a:ea typeface="Nunito Sans"/>
                          <a:cs typeface="Nunito Sans"/>
                          <a:sym typeface="Nunito Sans"/>
                        </a:rPr>
                        <a:t>Informes anuales</a:t>
                      </a:r>
                    </a:p>
                    <a:p>
                      <a:pPr lvl="0" algn="ctr">
                        <a:defRPr b="0" i="0"/>
                      </a:pPr>
                      <a:r>
                        <a:rPr lang="es-ES" sz="1600" dirty="0">
                          <a:latin typeface="Nunito Sans"/>
                          <a:ea typeface="Nunito Sans"/>
                          <a:cs typeface="Nunito Sans"/>
                          <a:sym typeface="Nunito Sans"/>
                        </a:rPr>
                        <a:t>Reuniones Anuales</a:t>
                      </a:r>
                    </a:p>
                    <a:p>
                      <a:pPr lvl="0" algn="ctr">
                        <a:defRPr b="0" i="0"/>
                      </a:pPr>
                      <a:r>
                        <a:rPr lang="es-ES" sz="1600" dirty="0">
                          <a:latin typeface="Nunito Sans"/>
                          <a:ea typeface="Nunito Sans"/>
                          <a:cs typeface="Nunito Sans"/>
                          <a:sym typeface="Nunito Sans"/>
                        </a:rPr>
                        <a:t>Minutas de la reunión</a:t>
                      </a: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tc>
                  <a:txBody>
                    <a:bodyPr/>
                    <a:lstStyle/>
                    <a:p>
                      <a:pPr lvl="0" algn="ctr">
                        <a:defRPr b="0" i="0"/>
                      </a:pPr>
                      <a:r>
                        <a:rPr lang="en-US" sz="1600" dirty="0">
                          <a:latin typeface="Nunito Sans"/>
                          <a:ea typeface="Nunito Sans"/>
                          <a:cs typeface="Nunito Sans"/>
                          <a:sym typeface="Nunito Sans"/>
                        </a:rPr>
                        <a:t>SI</a:t>
                      </a:r>
                      <a:endParaRPr sz="1600" dirty="0">
                        <a:latin typeface="Nunito Sans"/>
                        <a:ea typeface="Nunito Sans"/>
                        <a:cs typeface="Nunito Sans"/>
                        <a:sym typeface="Nunito Sans"/>
                      </a:endParaRP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extLst>
                  <a:ext uri="{0D108BD9-81ED-4DB2-BD59-A6C34878D82A}">
                    <a16:rowId xmlns:a16="http://schemas.microsoft.com/office/drawing/2014/main" val="10002"/>
                  </a:ext>
                </a:extLst>
              </a:tr>
              <a:tr h="749366">
                <a:tc>
                  <a:txBody>
                    <a:bodyPr/>
                    <a:lstStyle/>
                    <a:p>
                      <a:pPr lvl="0" algn="r">
                        <a:defRPr b="0" i="0"/>
                      </a:pPr>
                      <a:r>
                        <a:rPr sz="1600" b="1" i="1">
                          <a:latin typeface="Nunito Sans"/>
                          <a:ea typeface="Nunito Sans"/>
                          <a:cs typeface="Nunito Sans"/>
                          <a:sym typeface="Nunito Sans"/>
                        </a:rPr>
                        <a:t>Limited Liability Company</a:t>
                      </a: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tc>
                  <a:txBody>
                    <a:bodyPr/>
                    <a:lstStyle/>
                    <a:p>
                      <a:pPr lvl="0" algn="ctr">
                        <a:defRPr b="0" i="0"/>
                      </a:pPr>
                      <a:r>
                        <a:rPr lang="es-ES" sz="1400" dirty="0">
                          <a:latin typeface="Nunito Sans"/>
                          <a:ea typeface="Nunito Sans"/>
                          <a:cs typeface="Nunito Sans"/>
                          <a:sym typeface="Nunito Sans"/>
                        </a:rPr>
                        <a:t>Presentación inicial (algunos estados)</a:t>
                      </a:r>
                    </a:p>
                    <a:p>
                      <a:pPr lvl="0" algn="ctr">
                        <a:defRPr b="0" i="0"/>
                      </a:pPr>
                      <a:r>
                        <a:rPr lang="es-ES" sz="1400" dirty="0">
                          <a:latin typeface="Nunito Sans"/>
                          <a:ea typeface="Nunito Sans"/>
                          <a:cs typeface="Nunito Sans"/>
                          <a:sym typeface="Nunito Sans"/>
                        </a:rPr>
                        <a:t>Informe inicial (algunos estados)</a:t>
                      </a:r>
                    </a:p>
                    <a:p>
                      <a:pPr lvl="0" algn="ctr">
                        <a:defRPr b="0" i="0"/>
                      </a:pPr>
                      <a:r>
                        <a:rPr lang="es-ES" sz="1400" dirty="0">
                          <a:latin typeface="Nunito Sans"/>
                          <a:ea typeface="Nunito Sans"/>
                          <a:cs typeface="Nunito Sans"/>
                          <a:sym typeface="Nunito Sans"/>
                        </a:rPr>
                        <a:t>Tarifas de publicación (algunos estados)</a:t>
                      </a: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tc>
                  <a:txBody>
                    <a:bodyPr/>
                    <a:lstStyle/>
                    <a:p>
                      <a:pPr lvl="0" algn="ctr">
                        <a:defRPr b="0" i="0"/>
                      </a:pPr>
                      <a:r>
                        <a:rPr lang="es-ES" sz="1600" dirty="0">
                          <a:latin typeface="Nunito Sans"/>
                          <a:ea typeface="Nunito Sans"/>
                          <a:cs typeface="Nunito Sans"/>
                          <a:sym typeface="Nunito Sans"/>
                        </a:rPr>
                        <a:t>Informes anuales</a:t>
                      </a: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tc>
                  <a:txBody>
                    <a:bodyPr/>
                    <a:lstStyle/>
                    <a:p>
                      <a:pPr lvl="0" algn="ctr">
                        <a:defRPr b="0" i="0"/>
                      </a:pPr>
                      <a:r>
                        <a:rPr lang="en-US" sz="1600" dirty="0">
                          <a:latin typeface="Nunito Sans"/>
                          <a:ea typeface="Nunito Sans"/>
                          <a:cs typeface="Nunito Sans"/>
                          <a:sym typeface="Nunito Sans"/>
                        </a:rPr>
                        <a:t>SI</a:t>
                      </a:r>
                      <a:endParaRPr sz="1600" dirty="0">
                        <a:latin typeface="Nunito Sans"/>
                        <a:ea typeface="Nunito Sans"/>
                        <a:cs typeface="Nunito Sans"/>
                        <a:sym typeface="Nunito Sans"/>
                      </a:endParaRPr>
                    </a:p>
                  </a:txBody>
                  <a:tcPr marL="182880" marR="182880" marT="182880" marB="182880" anchor="ctr" horzOverflow="overflow">
                    <a:lnL w="12700">
                      <a:solidFill>
                        <a:srgbClr val="636363"/>
                      </a:solidFill>
                      <a:round/>
                    </a:lnL>
                    <a:lnR w="12700">
                      <a:solidFill>
                        <a:srgbClr val="636363"/>
                      </a:solidFill>
                      <a:round/>
                    </a:lnR>
                    <a:lnT w="12700">
                      <a:solidFill>
                        <a:srgbClr val="636363"/>
                      </a:solidFill>
                      <a:round/>
                    </a:lnT>
                    <a:lnB w="12700">
                      <a:solidFill>
                        <a:srgbClr val="636363"/>
                      </a:solidFill>
                      <a:round/>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p:nvPr/>
        </p:nvSpPr>
        <p:spPr>
          <a:xfrm>
            <a:off x="754738" y="738077"/>
            <a:ext cx="8450606" cy="701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Qué es una corporación S</a:t>
            </a:r>
            <a:r>
              <a:rPr sz="4000" b="1" dirty="0">
                <a:solidFill>
                  <a:srgbClr val="3F798C"/>
                </a:solidFill>
              </a:rPr>
              <a:t>?</a:t>
            </a:r>
          </a:p>
        </p:txBody>
      </p:sp>
      <p:sp>
        <p:nvSpPr>
          <p:cNvPr id="67" name="Shape 67"/>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68" name="Shape 68"/>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69" name="Shape 69"/>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70" name="Shape 70"/>
          <p:cNvSpPr>
            <a:spLocks noGrp="1"/>
          </p:cNvSpPr>
          <p:nvPr>
            <p:ph type="body" idx="1"/>
          </p:nvPr>
        </p:nvSpPr>
        <p:spPr>
          <a:xfrm>
            <a:off x="754739" y="2060026"/>
            <a:ext cx="8143728" cy="3412663"/>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No es un tipo de entidad comercial</a:t>
            </a:r>
          </a:p>
          <a:p>
            <a:pPr marL="210502" lvl="0" indent="-210502" algn="l" defTabSz="429768">
              <a:spcBef>
                <a:spcPts val="500"/>
              </a:spcBef>
              <a:buClr>
                <a:srgbClr val="40798C"/>
              </a:buClr>
              <a:buSzPct val="100000"/>
              <a:buFont typeface="Wingdings 2"/>
              <a:buChar char=""/>
              <a:defRPr sz="1800"/>
            </a:pPr>
            <a:r>
              <a:rPr lang="es-ES" sz="2000" dirty="0"/>
              <a:t>Elección fiscal especial para </a:t>
            </a:r>
            <a:r>
              <a:rPr lang="es-ES" sz="2000" dirty="0" err="1"/>
              <a:t>LLC’s</a:t>
            </a:r>
            <a:r>
              <a:rPr lang="es-ES" sz="2000" dirty="0"/>
              <a:t> o corporaciones elegibles</a:t>
            </a:r>
          </a:p>
          <a:p>
            <a:pPr marL="210502" lvl="0" indent="-210502" algn="l" defTabSz="429768">
              <a:spcBef>
                <a:spcPts val="500"/>
              </a:spcBef>
              <a:buClr>
                <a:srgbClr val="40798C"/>
              </a:buClr>
              <a:buSzPct val="100000"/>
              <a:buFont typeface="Wingdings 2"/>
              <a:buChar char=""/>
              <a:defRPr sz="1800"/>
            </a:pPr>
            <a:r>
              <a:rPr lang="es-ES" sz="2000" dirty="0"/>
              <a:t>Los dueños deben decidir si la compañía se registrará como LLC o Corporación antes de elegir ser Corporación S</a:t>
            </a:r>
          </a:p>
          <a:p>
            <a:pPr marL="210502" lvl="0" indent="-210502" algn="l" defTabSz="429768">
              <a:spcBef>
                <a:spcPts val="500"/>
              </a:spcBef>
              <a:buClr>
                <a:srgbClr val="40798C"/>
              </a:buClr>
              <a:buSzPct val="100000"/>
              <a:buFont typeface="Wingdings 2"/>
              <a:buChar char=""/>
              <a:defRPr sz="1800"/>
            </a:pPr>
            <a:r>
              <a:rPr lang="es-ES" sz="2000" dirty="0"/>
              <a:t>El IRS ha emitido requisitos de elegibilidad para </a:t>
            </a:r>
            <a:r>
              <a:rPr lang="es-ES" sz="2000" dirty="0" err="1"/>
              <a:t>Corporacion</a:t>
            </a:r>
            <a:r>
              <a:rPr lang="es-ES" sz="2000" dirty="0"/>
              <a:t> S</a:t>
            </a:r>
            <a:endParaRPr sz="2000"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p:nvPr/>
        </p:nvSpPr>
        <p:spPr>
          <a:xfrm rot="5400000">
            <a:off x="5813366" y="479367"/>
            <a:ext cx="565267" cy="12192001"/>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grpSp>
        <p:nvGrpSpPr>
          <p:cNvPr id="290" name="Group 290"/>
          <p:cNvGrpSpPr/>
          <p:nvPr/>
        </p:nvGrpSpPr>
        <p:grpSpPr>
          <a:xfrm>
            <a:off x="0" y="-3546"/>
            <a:ext cx="7252138" cy="6155590"/>
            <a:chOff x="0" y="0"/>
            <a:chExt cx="7252137" cy="6155588"/>
          </a:xfrm>
        </p:grpSpPr>
        <p:sp>
          <p:nvSpPr>
            <p:cNvPr id="288" name="Shape 288"/>
            <p:cNvSpPr/>
            <p:nvPr/>
          </p:nvSpPr>
          <p:spPr>
            <a:xfrm>
              <a:off x="0" y="-1"/>
              <a:ext cx="7252138" cy="6155590"/>
            </a:xfrm>
            <a:prstGeom prst="rect">
              <a:avLst/>
            </a:prstGeom>
            <a:solidFill>
              <a:srgbClr val="4E778A"/>
            </a:solidFill>
            <a:ln w="12700" cap="flat">
              <a:noFill/>
              <a:miter lim="400000"/>
            </a:ln>
            <a:effectLst/>
          </p:spPr>
          <p:txBody>
            <a:bodyPr wrap="square" lIns="0" tIns="0" rIns="0" bIns="0" numCol="1" anchor="ctr">
              <a:noAutofit/>
            </a:bodyPr>
            <a:lstStyle/>
            <a:p>
              <a:pPr lvl="0" algn="ctr">
                <a:defRPr sz="4000">
                  <a:solidFill>
                    <a:srgbClr val="40798C"/>
                  </a:solidFill>
                  <a:latin typeface="Nunito Sans"/>
                  <a:ea typeface="Nunito Sans"/>
                  <a:cs typeface="Nunito Sans"/>
                  <a:sym typeface="Nunito Sans"/>
                </a:defRPr>
              </a:pPr>
              <a:endParaRPr/>
            </a:p>
          </p:txBody>
        </p:sp>
        <p:sp>
          <p:nvSpPr>
            <p:cNvPr id="289" name="Shape 289"/>
            <p:cNvSpPr/>
            <p:nvPr/>
          </p:nvSpPr>
          <p:spPr>
            <a:xfrm>
              <a:off x="0" y="2117675"/>
              <a:ext cx="7252138" cy="1920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lang="en-US" sz="6000" b="1" dirty="0" err="1">
                  <a:solidFill>
                    <a:srgbClr val="FFFFFF"/>
                  </a:solidFill>
                  <a:latin typeface="Nunito Sans"/>
                  <a:ea typeface="Nunito Sans"/>
                  <a:cs typeface="Nunito Sans"/>
                  <a:sym typeface="Nunito Sans"/>
                </a:rPr>
                <a:t>Recursos</a:t>
              </a:r>
              <a:r>
                <a:rPr sz="6000" b="1" dirty="0">
                  <a:solidFill>
                    <a:srgbClr val="FFFFFF"/>
                  </a:solidFill>
                  <a:latin typeface="Nunito Sans"/>
                  <a:ea typeface="Nunito Sans"/>
                  <a:cs typeface="Nunito Sans"/>
                  <a:sym typeface="Nunito Sans"/>
                </a:rPr>
                <a:t> </a:t>
              </a:r>
              <a:endParaRPr sz="4000" dirty="0">
                <a:solidFill>
                  <a:srgbClr val="40798C"/>
                </a:solidFill>
                <a:latin typeface="Nunito Sans"/>
                <a:ea typeface="Nunito Sans"/>
                <a:cs typeface="Nunito Sans"/>
                <a:sym typeface="Nunito Sans"/>
              </a:endParaRPr>
            </a:p>
            <a:p>
              <a:pPr lvl="0" algn="ctr"/>
              <a:r>
                <a:rPr lang="en-US" sz="6000" b="1" dirty="0" err="1">
                  <a:solidFill>
                    <a:srgbClr val="FFFFFF"/>
                  </a:solidFill>
                  <a:latin typeface="Nunito Sans"/>
                  <a:ea typeface="Nunito Sans"/>
                  <a:cs typeface="Nunito Sans"/>
                  <a:sym typeface="Nunito Sans"/>
                </a:rPr>
                <a:t>Utiles</a:t>
              </a:r>
              <a:endParaRPr sz="6000" b="1" dirty="0">
                <a:solidFill>
                  <a:srgbClr val="FFFFFF"/>
                </a:solidFill>
                <a:latin typeface="Nunito Sans"/>
                <a:ea typeface="Nunito Sans"/>
                <a:cs typeface="Nunito Sans"/>
                <a:sym typeface="Nunito Sans"/>
              </a:endParaRPr>
            </a:p>
          </p:txBody>
        </p:sp>
      </p:grpSp>
      <p:sp>
        <p:nvSpPr>
          <p:cNvPr id="291" name="Shape 291"/>
          <p:cNvSpPr/>
          <p:nvPr/>
        </p:nvSpPr>
        <p:spPr>
          <a:xfrm>
            <a:off x="-1" y="6437910"/>
            <a:ext cx="12070082"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FFFFFF"/>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FFFFFF"/>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pic>
        <p:nvPicPr>
          <p:cNvPr id="292" name="image10.jpeg" descr="A picture containing window, indoor, person, computer&#10;&#10;Description automatically generated"/>
          <p:cNvPicPr/>
          <p:nvPr/>
        </p:nvPicPr>
        <p:blipFill>
          <a:blip r:embed="rId2"/>
          <a:stretch>
            <a:fillRect/>
          </a:stretch>
        </p:blipFill>
        <p:spPr>
          <a:xfrm>
            <a:off x="7417941" y="0"/>
            <a:ext cx="4774059" cy="6152044"/>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295" name="Shape 295"/>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296" name="Shape 296"/>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297" name="Shape 297"/>
          <p:cNvSpPr/>
          <p:nvPr/>
        </p:nvSpPr>
        <p:spPr>
          <a:xfrm>
            <a:off x="754738" y="738078"/>
            <a:ext cx="8462834" cy="1310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Las herramientas de CorpNet son sus recursos</a:t>
            </a:r>
            <a:endParaRPr sz="4000" b="1" dirty="0">
              <a:solidFill>
                <a:srgbClr val="3F798C"/>
              </a:solidFill>
            </a:endParaRPr>
          </a:p>
        </p:txBody>
      </p:sp>
      <p:sp>
        <p:nvSpPr>
          <p:cNvPr id="298" name="Shape 298"/>
          <p:cNvSpPr>
            <a:spLocks noGrp="1"/>
          </p:cNvSpPr>
          <p:nvPr>
            <p:ph type="body" idx="1"/>
          </p:nvPr>
        </p:nvSpPr>
        <p:spPr>
          <a:xfrm>
            <a:off x="723342" y="2275811"/>
            <a:ext cx="8992766" cy="3935003"/>
          </a:xfrm>
          <a:prstGeom prst="rect">
            <a:avLst/>
          </a:prstGeom>
        </p:spPr>
        <p:txBody>
          <a:bodyPr/>
          <a:lstStyle/>
          <a:p>
            <a:pPr marL="1010410" lvl="0" indent="-1010410" defTabSz="429768">
              <a:spcBef>
                <a:spcPts val="900"/>
              </a:spcBef>
              <a:buClr>
                <a:srgbClr val="40798C"/>
              </a:buClr>
              <a:buSzPct val="100000"/>
              <a:buFont typeface="Wingdings 2"/>
              <a:buChar char=""/>
              <a:defRPr sz="1800"/>
            </a:pPr>
            <a:r>
              <a:rPr lang="es-ES" sz="2400" dirty="0"/>
              <a:t>Herramienta de búsqueda de nombres comerciales</a:t>
            </a:r>
          </a:p>
          <a:p>
            <a:pPr marL="1010410" lvl="0" indent="-1010410" defTabSz="429768">
              <a:spcBef>
                <a:spcPts val="900"/>
              </a:spcBef>
              <a:buClr>
                <a:srgbClr val="40798C"/>
              </a:buClr>
              <a:buSzPct val="100000"/>
              <a:buFont typeface="Wingdings 2"/>
              <a:buChar char=""/>
              <a:defRPr sz="1800"/>
            </a:pPr>
            <a:r>
              <a:rPr lang="es-ES" sz="2400" dirty="0"/>
              <a:t>Herramienta interactiva de asistente de estructura comercial</a:t>
            </a:r>
          </a:p>
          <a:p>
            <a:pPr marL="1010410" lvl="0" indent="-1010410" defTabSz="429768">
              <a:spcBef>
                <a:spcPts val="900"/>
              </a:spcBef>
              <a:buClr>
                <a:srgbClr val="40798C"/>
              </a:buClr>
              <a:buSzPct val="100000"/>
              <a:buFont typeface="Wingdings 2"/>
              <a:buChar char=""/>
              <a:defRPr sz="1800"/>
            </a:pPr>
            <a:r>
              <a:rPr lang="es-ES" sz="2400" dirty="0"/>
              <a:t>Portal de Cumplimiento con Monitoreo y Alertas Proactivas</a:t>
            </a:r>
          </a:p>
          <a:p>
            <a:pPr marL="1010410" lvl="0" indent="-1010410" defTabSz="429768">
              <a:spcBef>
                <a:spcPts val="900"/>
              </a:spcBef>
              <a:buClr>
                <a:srgbClr val="40798C"/>
              </a:buClr>
              <a:buSzPct val="100000"/>
              <a:buFont typeface="Wingdings 2"/>
              <a:buChar char=""/>
              <a:defRPr sz="1800"/>
            </a:pPr>
            <a:r>
              <a:rPr lang="es-ES" sz="2400" dirty="0"/>
              <a:t>Servicios de Minutas de reuniones anuales</a:t>
            </a:r>
          </a:p>
          <a:p>
            <a:pPr marL="1010410" lvl="0" indent="-1010410" defTabSz="429768">
              <a:spcBef>
                <a:spcPts val="900"/>
              </a:spcBef>
              <a:buClr>
                <a:srgbClr val="40798C"/>
              </a:buClr>
              <a:buSzPct val="100000"/>
              <a:buFont typeface="Wingdings 2"/>
              <a:buChar char=""/>
              <a:defRPr sz="1800"/>
            </a:pPr>
            <a:r>
              <a:rPr lang="es-ES" sz="2400" dirty="0"/>
              <a:t>Guías comerciales</a:t>
            </a:r>
          </a:p>
          <a:p>
            <a:pPr marL="1010410" lvl="0" indent="-1010410" defTabSz="429768">
              <a:spcBef>
                <a:spcPts val="900"/>
              </a:spcBef>
              <a:buClr>
                <a:srgbClr val="40798C"/>
              </a:buClr>
              <a:buSzPct val="100000"/>
              <a:buFont typeface="Wingdings 2"/>
              <a:buChar char=""/>
              <a:defRPr sz="1800"/>
            </a:pPr>
            <a:r>
              <a:rPr lang="es-ES" sz="2400" dirty="0"/>
              <a:t>El Blog de CorpNet</a:t>
            </a:r>
            <a:endParaRPr sz="2400" dirty="0"/>
          </a:p>
        </p:txBody>
      </p:sp>
      <p:pic>
        <p:nvPicPr>
          <p:cNvPr id="299" name="image11.png" descr="A picture containing text, clipart&#10;&#10;Description automatically generated"/>
          <p:cNvPicPr/>
          <p:nvPr/>
        </p:nvPicPr>
        <p:blipFill>
          <a:blip r:embed="rId2"/>
          <a:stretch>
            <a:fillRect/>
          </a:stretch>
        </p:blipFill>
        <p:spPr>
          <a:xfrm>
            <a:off x="10701277" y="326384"/>
            <a:ext cx="1169134" cy="411695"/>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12057544" y="-10510"/>
            <a:ext cx="130266" cy="158862"/>
          </a:xfrm>
          <a:prstGeom prst="rect">
            <a:avLst/>
          </a:prstGeom>
          <a:solidFill>
            <a:srgbClr val="FFFFFF"/>
          </a:solidFill>
          <a:ln w="12700">
            <a:miter lim="400000"/>
          </a:ln>
        </p:spPr>
        <p:txBody>
          <a:bodyPr lIns="0" tIns="0" rIns="0" bIns="0" anchor="ctr"/>
          <a:lstStyle/>
          <a:p>
            <a:pPr lvl="0" algn="ctr">
              <a:defRPr>
                <a:latin typeface="Arial"/>
                <a:ea typeface="Arial"/>
                <a:cs typeface="Arial"/>
                <a:sym typeface="Arial"/>
              </a:defRPr>
            </a:pPr>
            <a:endParaRPr/>
          </a:p>
        </p:txBody>
      </p:sp>
      <p:grpSp>
        <p:nvGrpSpPr>
          <p:cNvPr id="325" name="Group 325"/>
          <p:cNvGrpSpPr/>
          <p:nvPr/>
        </p:nvGrpSpPr>
        <p:grpSpPr>
          <a:xfrm>
            <a:off x="9416157" y="-1366"/>
            <a:ext cx="2780800" cy="5414719"/>
            <a:chOff x="0" y="0"/>
            <a:chExt cx="2780799" cy="5414718"/>
          </a:xfrm>
        </p:grpSpPr>
        <p:grpSp>
          <p:nvGrpSpPr>
            <p:cNvPr id="304" name="Group 304"/>
            <p:cNvGrpSpPr/>
            <p:nvPr/>
          </p:nvGrpSpPr>
          <p:grpSpPr>
            <a:xfrm>
              <a:off x="0" y="1108324"/>
              <a:ext cx="811274" cy="809297"/>
              <a:chOff x="0" y="0"/>
              <a:chExt cx="811273" cy="809295"/>
            </a:xfrm>
          </p:grpSpPr>
          <p:sp>
            <p:nvSpPr>
              <p:cNvPr id="302" name="Shape 302"/>
              <p:cNvSpPr/>
              <p:nvPr/>
            </p:nvSpPr>
            <p:spPr>
              <a:xfrm>
                <a:off x="-1" y="0"/>
                <a:ext cx="811275" cy="809296"/>
              </a:xfrm>
              <a:prstGeom prst="rect">
                <a:avLst/>
              </a:prstGeom>
              <a:solidFill>
                <a:srgbClr val="66AEA4"/>
              </a:solidFill>
              <a:ln w="12700" cap="flat">
                <a:noFill/>
                <a:miter lim="400000"/>
              </a:ln>
              <a:effectLst/>
            </p:spPr>
            <p:txBody>
              <a:bodyPr wrap="square" lIns="0" tIns="0" rIns="0" bIns="0" numCol="1" anchor="ctr">
                <a:noAutofit/>
              </a:bodyPr>
              <a:lstStyle/>
              <a:p>
                <a:pPr lvl="0" algn="ctr">
                  <a:defRPr sz="800">
                    <a:solidFill>
                      <a:srgbClr val="FFFFFF"/>
                    </a:solidFill>
                    <a:latin typeface="Arial"/>
                    <a:ea typeface="Arial"/>
                    <a:cs typeface="Arial"/>
                    <a:sym typeface="Arial"/>
                  </a:defRPr>
                </a:pPr>
                <a:endParaRPr/>
              </a:p>
            </p:txBody>
          </p:sp>
          <p:sp>
            <p:nvSpPr>
              <p:cNvPr id="303" name="Shape 303"/>
              <p:cNvSpPr/>
              <p:nvPr/>
            </p:nvSpPr>
            <p:spPr>
              <a:xfrm>
                <a:off x="-1" y="341147"/>
                <a:ext cx="811275"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800">
                    <a:solidFill>
                      <a:srgbClr val="FFFFFF"/>
                    </a:solidFill>
                    <a:latin typeface="Arial"/>
                    <a:ea typeface="Arial"/>
                    <a:cs typeface="Arial"/>
                    <a:sym typeface="Arial"/>
                  </a:defRPr>
                </a:lvl1pPr>
              </a:lstStyle>
              <a:p>
                <a:pPr lvl="0">
                  <a:defRPr sz="1800">
                    <a:solidFill>
                      <a:srgbClr val="000000"/>
                    </a:solidFill>
                  </a:defRPr>
                </a:pPr>
                <a:r>
                  <a:rPr sz="800">
                    <a:solidFill>
                      <a:srgbClr val="FFFFFF"/>
                    </a:solidFill>
                  </a:rPr>
                  <a:t>AFFORDABLE</a:t>
                </a:r>
              </a:p>
            </p:txBody>
          </p:sp>
        </p:grpSp>
        <p:grpSp>
          <p:nvGrpSpPr>
            <p:cNvPr id="307" name="Group 307"/>
            <p:cNvGrpSpPr/>
            <p:nvPr/>
          </p:nvGrpSpPr>
          <p:grpSpPr>
            <a:xfrm>
              <a:off x="1780145" y="204750"/>
              <a:ext cx="811274" cy="809297"/>
              <a:chOff x="0" y="0"/>
              <a:chExt cx="811273" cy="809295"/>
            </a:xfrm>
          </p:grpSpPr>
          <p:sp>
            <p:nvSpPr>
              <p:cNvPr id="305" name="Shape 305"/>
              <p:cNvSpPr/>
              <p:nvPr/>
            </p:nvSpPr>
            <p:spPr>
              <a:xfrm>
                <a:off x="-1" y="0"/>
                <a:ext cx="811275" cy="809296"/>
              </a:xfrm>
              <a:prstGeom prst="rect">
                <a:avLst/>
              </a:prstGeom>
              <a:solidFill>
                <a:srgbClr val="4E778A"/>
              </a:solidFill>
              <a:ln w="12700" cap="flat">
                <a:noFill/>
                <a:miter lim="400000"/>
              </a:ln>
              <a:effectLst/>
            </p:spPr>
            <p:txBody>
              <a:bodyPr wrap="square" lIns="0" tIns="0" rIns="0" bIns="0" numCol="1" anchor="ctr">
                <a:noAutofit/>
              </a:bodyPr>
              <a:lstStyle/>
              <a:p>
                <a:pPr lvl="0" algn="ctr">
                  <a:defRPr sz="800">
                    <a:solidFill>
                      <a:srgbClr val="FFFFFF"/>
                    </a:solidFill>
                    <a:latin typeface="Arial"/>
                    <a:ea typeface="Arial"/>
                    <a:cs typeface="Arial"/>
                    <a:sym typeface="Arial"/>
                  </a:defRPr>
                </a:pPr>
                <a:endParaRPr/>
              </a:p>
            </p:txBody>
          </p:sp>
          <p:sp>
            <p:nvSpPr>
              <p:cNvPr id="306" name="Shape 306"/>
              <p:cNvSpPr/>
              <p:nvPr/>
            </p:nvSpPr>
            <p:spPr>
              <a:xfrm>
                <a:off x="-1" y="341147"/>
                <a:ext cx="811275"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800">
                    <a:solidFill>
                      <a:srgbClr val="FFFFFF"/>
                    </a:solidFill>
                    <a:latin typeface="Arial"/>
                    <a:ea typeface="Arial"/>
                    <a:cs typeface="Arial"/>
                    <a:sym typeface="Arial"/>
                  </a:defRPr>
                </a:lvl1pPr>
              </a:lstStyle>
              <a:p>
                <a:pPr lvl="0">
                  <a:defRPr sz="1800">
                    <a:solidFill>
                      <a:srgbClr val="000000"/>
                    </a:solidFill>
                  </a:defRPr>
                </a:pPr>
                <a:r>
                  <a:rPr sz="800">
                    <a:solidFill>
                      <a:srgbClr val="FFFFFF"/>
                    </a:solidFill>
                  </a:rPr>
                  <a:t>RELIABLE</a:t>
                </a:r>
              </a:p>
            </p:txBody>
          </p:sp>
        </p:grpSp>
        <p:grpSp>
          <p:nvGrpSpPr>
            <p:cNvPr id="310" name="Group 310"/>
            <p:cNvGrpSpPr/>
            <p:nvPr/>
          </p:nvGrpSpPr>
          <p:grpSpPr>
            <a:xfrm>
              <a:off x="1759124" y="2860704"/>
              <a:ext cx="811276" cy="809298"/>
              <a:chOff x="-1" y="0"/>
              <a:chExt cx="811275" cy="809296"/>
            </a:xfrm>
          </p:grpSpPr>
          <p:sp>
            <p:nvSpPr>
              <p:cNvPr id="308" name="Shape 308"/>
              <p:cNvSpPr/>
              <p:nvPr/>
            </p:nvSpPr>
            <p:spPr>
              <a:xfrm>
                <a:off x="-1" y="0"/>
                <a:ext cx="811275" cy="809296"/>
              </a:xfrm>
              <a:prstGeom prst="rect">
                <a:avLst/>
              </a:prstGeom>
              <a:solidFill>
                <a:srgbClr val="FF8C29"/>
              </a:solidFill>
              <a:ln w="12700" cap="flat">
                <a:noFill/>
                <a:miter lim="400000"/>
              </a:ln>
              <a:effectLst/>
            </p:spPr>
            <p:txBody>
              <a:bodyPr wrap="square" lIns="0" tIns="0" rIns="0" bIns="0" numCol="1" anchor="ctr">
                <a:noAutofit/>
              </a:bodyPr>
              <a:lstStyle/>
              <a:p>
                <a:pPr lvl="0" algn="ctr">
                  <a:defRPr sz="800">
                    <a:solidFill>
                      <a:srgbClr val="FFFFFF"/>
                    </a:solidFill>
                    <a:latin typeface="Arial"/>
                    <a:ea typeface="Arial"/>
                    <a:cs typeface="Arial"/>
                    <a:sym typeface="Arial"/>
                  </a:defRPr>
                </a:pPr>
                <a:endParaRPr/>
              </a:p>
            </p:txBody>
          </p:sp>
          <p:sp>
            <p:nvSpPr>
              <p:cNvPr id="309" name="Shape 309"/>
              <p:cNvSpPr/>
              <p:nvPr/>
            </p:nvSpPr>
            <p:spPr>
              <a:xfrm>
                <a:off x="-1" y="281538"/>
                <a:ext cx="811275" cy="2462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800">
                    <a:solidFill>
                      <a:srgbClr val="FFFFFF"/>
                    </a:solidFill>
                    <a:latin typeface="Arial"/>
                    <a:ea typeface="Arial"/>
                    <a:cs typeface="Arial"/>
                    <a:sym typeface="Arial"/>
                  </a:defRPr>
                </a:lvl1pPr>
              </a:lstStyle>
              <a:p>
                <a:pPr lvl="0">
                  <a:defRPr sz="1800">
                    <a:solidFill>
                      <a:srgbClr val="000000"/>
                    </a:solidFill>
                  </a:defRPr>
                </a:pPr>
                <a:r>
                  <a:rPr sz="800" dirty="0">
                    <a:solidFill>
                      <a:srgbClr val="FFFFFF"/>
                    </a:solidFill>
                  </a:rPr>
                  <a:t>100% </a:t>
                </a:r>
                <a:r>
                  <a:rPr sz="800" dirty="0" err="1">
                    <a:solidFill>
                      <a:srgbClr val="FFFFFF"/>
                    </a:solidFill>
                  </a:rPr>
                  <a:t>G</a:t>
                </a:r>
                <a:r>
                  <a:rPr lang="en-US" sz="800" dirty="0" err="1">
                    <a:solidFill>
                      <a:srgbClr val="FFFFFF"/>
                    </a:solidFill>
                  </a:rPr>
                  <a:t>arantizado</a:t>
                </a:r>
                <a:endParaRPr sz="800" dirty="0">
                  <a:solidFill>
                    <a:srgbClr val="FFFFFF"/>
                  </a:solidFill>
                </a:endParaRPr>
              </a:p>
            </p:txBody>
          </p:sp>
        </p:grpSp>
        <p:sp>
          <p:nvSpPr>
            <p:cNvPr id="311" name="Shape 311"/>
            <p:cNvSpPr/>
            <p:nvPr/>
          </p:nvSpPr>
          <p:spPr>
            <a:xfrm>
              <a:off x="2650530" y="2860704"/>
              <a:ext cx="130269" cy="809297"/>
            </a:xfrm>
            <a:prstGeom prst="rect">
              <a:avLst/>
            </a:prstGeom>
            <a:solidFill>
              <a:srgbClr val="4E778A"/>
            </a:solidFill>
            <a:ln w="12700" cap="flat">
              <a:noFill/>
              <a:miter lim="400000"/>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312" name="Shape 312"/>
            <p:cNvSpPr/>
            <p:nvPr/>
          </p:nvSpPr>
          <p:spPr>
            <a:xfrm>
              <a:off x="2650530" y="1094346"/>
              <a:ext cx="130269" cy="809297"/>
            </a:xfrm>
            <a:prstGeom prst="rect">
              <a:avLst/>
            </a:prstGeom>
            <a:solidFill>
              <a:srgbClr val="A1DBD7"/>
            </a:solidFill>
            <a:ln w="12700" cap="flat">
              <a:noFill/>
              <a:miter lim="400000"/>
            </a:ln>
            <a:effectLst/>
          </p:spPr>
          <p:txBody>
            <a:bodyPr wrap="square" lIns="0" tIns="0" rIns="0" bIns="0" numCol="1" anchor="ctr">
              <a:noAutofit/>
            </a:bodyPr>
            <a:lstStyle/>
            <a:p>
              <a:pPr lvl="0" algn="ctr">
                <a:defRPr>
                  <a:latin typeface="Arial"/>
                  <a:ea typeface="Arial"/>
                  <a:cs typeface="Arial"/>
                  <a:sym typeface="Arial"/>
                </a:defRPr>
              </a:pPr>
              <a:endParaRPr/>
            </a:p>
          </p:txBody>
        </p:sp>
        <p:grpSp>
          <p:nvGrpSpPr>
            <p:cNvPr id="315" name="Group 315"/>
            <p:cNvGrpSpPr/>
            <p:nvPr/>
          </p:nvGrpSpPr>
          <p:grpSpPr>
            <a:xfrm>
              <a:off x="1922" y="232497"/>
              <a:ext cx="811274" cy="809297"/>
              <a:chOff x="0" y="0"/>
              <a:chExt cx="811273" cy="809295"/>
            </a:xfrm>
          </p:grpSpPr>
          <p:sp>
            <p:nvSpPr>
              <p:cNvPr id="313" name="Shape 313"/>
              <p:cNvSpPr/>
              <p:nvPr/>
            </p:nvSpPr>
            <p:spPr>
              <a:xfrm>
                <a:off x="-1" y="0"/>
                <a:ext cx="811275" cy="809296"/>
              </a:xfrm>
              <a:prstGeom prst="rect">
                <a:avLst/>
              </a:prstGeom>
              <a:solidFill>
                <a:srgbClr val="A1DBD7"/>
              </a:solidFill>
              <a:ln w="12700" cap="flat">
                <a:noFill/>
                <a:miter lim="400000"/>
              </a:ln>
              <a:effectLst/>
            </p:spPr>
            <p:txBody>
              <a:bodyPr wrap="square" lIns="0" tIns="0" rIns="0" bIns="0" numCol="1" anchor="ctr">
                <a:noAutofit/>
              </a:bodyPr>
              <a:lstStyle/>
              <a:p>
                <a:pPr lvl="0" algn="ctr">
                  <a:defRPr sz="800">
                    <a:solidFill>
                      <a:srgbClr val="FFFFFF"/>
                    </a:solidFill>
                    <a:latin typeface="Arial"/>
                    <a:ea typeface="Arial"/>
                    <a:cs typeface="Arial"/>
                    <a:sym typeface="Arial"/>
                  </a:defRPr>
                </a:pPr>
                <a:endParaRPr/>
              </a:p>
            </p:txBody>
          </p:sp>
          <p:sp>
            <p:nvSpPr>
              <p:cNvPr id="314" name="Shape 314"/>
              <p:cNvSpPr/>
              <p:nvPr/>
            </p:nvSpPr>
            <p:spPr>
              <a:xfrm>
                <a:off x="-1" y="341147"/>
                <a:ext cx="811275"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800">
                    <a:solidFill>
                      <a:srgbClr val="FFFFFF"/>
                    </a:solidFill>
                    <a:latin typeface="Arial"/>
                    <a:ea typeface="Arial"/>
                    <a:cs typeface="Arial"/>
                    <a:sym typeface="Arial"/>
                  </a:defRPr>
                </a:lvl1pPr>
              </a:lstStyle>
              <a:p>
                <a:pPr lvl="0">
                  <a:defRPr sz="1800">
                    <a:solidFill>
                      <a:srgbClr val="000000"/>
                    </a:solidFill>
                  </a:defRPr>
                </a:pPr>
                <a:r>
                  <a:rPr sz="800" dirty="0">
                    <a:solidFill>
                      <a:srgbClr val="FFFFFF"/>
                    </a:solidFill>
                  </a:rPr>
                  <a:t>FAST</a:t>
                </a:r>
              </a:p>
            </p:txBody>
          </p:sp>
        </p:grpSp>
        <p:grpSp>
          <p:nvGrpSpPr>
            <p:cNvPr id="318" name="Group 318"/>
            <p:cNvGrpSpPr/>
            <p:nvPr/>
          </p:nvGrpSpPr>
          <p:grpSpPr>
            <a:xfrm>
              <a:off x="897278" y="211477"/>
              <a:ext cx="811274" cy="809297"/>
              <a:chOff x="0" y="0"/>
              <a:chExt cx="811273" cy="809295"/>
            </a:xfrm>
          </p:grpSpPr>
          <p:sp>
            <p:nvSpPr>
              <p:cNvPr id="316" name="Shape 316"/>
              <p:cNvSpPr/>
              <p:nvPr/>
            </p:nvSpPr>
            <p:spPr>
              <a:xfrm>
                <a:off x="-1" y="0"/>
                <a:ext cx="811275" cy="809296"/>
              </a:xfrm>
              <a:prstGeom prst="rect">
                <a:avLst/>
              </a:prstGeom>
              <a:solidFill>
                <a:srgbClr val="FF8C29"/>
              </a:solidFill>
              <a:ln w="12700" cap="flat">
                <a:noFill/>
                <a:miter lim="400000"/>
              </a:ln>
              <a:effectLst/>
            </p:spPr>
            <p:txBody>
              <a:bodyPr wrap="square" lIns="0" tIns="0" rIns="0" bIns="0" numCol="1" anchor="ctr">
                <a:noAutofit/>
              </a:bodyPr>
              <a:lstStyle/>
              <a:p>
                <a:pPr lvl="0" algn="ctr">
                  <a:defRPr sz="800">
                    <a:solidFill>
                      <a:srgbClr val="FFFFFF"/>
                    </a:solidFill>
                    <a:latin typeface="Arial"/>
                    <a:ea typeface="Arial"/>
                    <a:cs typeface="Arial"/>
                    <a:sym typeface="Arial"/>
                  </a:defRPr>
                </a:pPr>
                <a:endParaRPr/>
              </a:p>
            </p:txBody>
          </p:sp>
          <p:sp>
            <p:nvSpPr>
              <p:cNvPr id="317" name="Shape 317"/>
              <p:cNvSpPr/>
              <p:nvPr/>
            </p:nvSpPr>
            <p:spPr>
              <a:xfrm>
                <a:off x="-1" y="341147"/>
                <a:ext cx="811275"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800">
                    <a:solidFill>
                      <a:srgbClr val="FFFFFF"/>
                    </a:solidFill>
                    <a:latin typeface="Arial"/>
                    <a:ea typeface="Arial"/>
                    <a:cs typeface="Arial"/>
                    <a:sym typeface="Arial"/>
                  </a:defRPr>
                </a:lvl1pPr>
              </a:lstStyle>
              <a:p>
                <a:pPr lvl="0">
                  <a:defRPr sz="1800">
                    <a:solidFill>
                      <a:srgbClr val="000000"/>
                    </a:solidFill>
                  </a:defRPr>
                </a:pPr>
                <a:r>
                  <a:rPr sz="800">
                    <a:solidFill>
                      <a:srgbClr val="FFFFFF"/>
                    </a:solidFill>
                  </a:rPr>
                  <a:t>EASY</a:t>
                </a:r>
              </a:p>
            </p:txBody>
          </p:sp>
        </p:grpSp>
        <p:sp>
          <p:nvSpPr>
            <p:cNvPr id="319" name="Shape 319"/>
            <p:cNvSpPr/>
            <p:nvPr/>
          </p:nvSpPr>
          <p:spPr>
            <a:xfrm>
              <a:off x="1922" y="3274"/>
              <a:ext cx="811274" cy="155589"/>
            </a:xfrm>
            <a:prstGeom prst="rect">
              <a:avLst/>
            </a:prstGeom>
            <a:solidFill>
              <a:srgbClr val="FF8C29"/>
            </a:solidFill>
            <a:ln w="12700" cap="flat">
              <a:noFill/>
              <a:miter lim="400000"/>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320" name="Shape 320"/>
            <p:cNvSpPr/>
            <p:nvPr/>
          </p:nvSpPr>
          <p:spPr>
            <a:xfrm>
              <a:off x="897278" y="3274"/>
              <a:ext cx="811274" cy="158863"/>
            </a:xfrm>
            <a:prstGeom prst="rect">
              <a:avLst/>
            </a:prstGeom>
            <a:solidFill>
              <a:srgbClr val="A1DBD7"/>
            </a:solidFill>
            <a:ln w="12700" cap="flat">
              <a:noFill/>
              <a:miter lim="400000"/>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321" name="Shape 321"/>
            <p:cNvSpPr/>
            <p:nvPr/>
          </p:nvSpPr>
          <p:spPr>
            <a:xfrm>
              <a:off x="1780145" y="0"/>
              <a:ext cx="811275" cy="158863"/>
            </a:xfrm>
            <a:prstGeom prst="rect">
              <a:avLst/>
            </a:prstGeom>
            <a:solidFill>
              <a:srgbClr val="66AEA4"/>
            </a:solidFill>
            <a:ln w="12700" cap="flat">
              <a:noFill/>
              <a:miter lim="400000"/>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322" name="Shape 322"/>
            <p:cNvSpPr/>
            <p:nvPr/>
          </p:nvSpPr>
          <p:spPr>
            <a:xfrm>
              <a:off x="2650530" y="3733063"/>
              <a:ext cx="130269" cy="809297"/>
            </a:xfrm>
            <a:prstGeom prst="rect">
              <a:avLst/>
            </a:prstGeom>
            <a:solidFill>
              <a:srgbClr val="A1DBD7"/>
            </a:solidFill>
            <a:ln w="12700" cap="flat">
              <a:noFill/>
              <a:miter lim="400000"/>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323" name="Shape 323"/>
            <p:cNvSpPr/>
            <p:nvPr/>
          </p:nvSpPr>
          <p:spPr>
            <a:xfrm>
              <a:off x="2650530" y="4605421"/>
              <a:ext cx="130269" cy="809297"/>
            </a:xfrm>
            <a:prstGeom prst="rect">
              <a:avLst/>
            </a:prstGeom>
            <a:solidFill>
              <a:srgbClr val="4E778A"/>
            </a:solidFill>
            <a:ln w="12700" cap="flat">
              <a:noFill/>
              <a:miter lim="400000"/>
            </a:ln>
            <a:effectLst/>
          </p:spPr>
          <p:txBody>
            <a:bodyPr wrap="square" lIns="0" tIns="0" rIns="0" bIns="0" numCol="1" anchor="ctr">
              <a:noAutofit/>
            </a:bodyPr>
            <a:lstStyle/>
            <a:p>
              <a:pPr lvl="0" algn="ctr">
                <a:defRPr>
                  <a:latin typeface="Arial"/>
                  <a:ea typeface="Arial"/>
                  <a:cs typeface="Arial"/>
                  <a:sym typeface="Arial"/>
                </a:defRPr>
              </a:pPr>
              <a:endParaRPr/>
            </a:p>
          </p:txBody>
        </p:sp>
        <p:pic>
          <p:nvPicPr>
            <p:cNvPr id="324" name="image12.jpeg" descr="A person holding a piece of paper&#10;&#10;Description automatically generated"/>
            <p:cNvPicPr/>
            <p:nvPr/>
          </p:nvPicPr>
          <p:blipFill>
            <a:blip r:embed="rId2"/>
            <a:srcRect l="36643" t="8658" r="25176" b="34620"/>
            <a:stretch>
              <a:fillRect/>
            </a:stretch>
          </p:blipFill>
          <p:spPr>
            <a:xfrm>
              <a:off x="897278" y="1094345"/>
              <a:ext cx="1673122" cy="1695942"/>
            </a:xfrm>
            <a:prstGeom prst="rect">
              <a:avLst/>
            </a:prstGeom>
            <a:ln w="12700" cap="flat">
              <a:noFill/>
              <a:miter lim="400000"/>
            </a:ln>
            <a:effectLst/>
          </p:spPr>
        </p:pic>
      </p:grpSp>
      <p:sp>
        <p:nvSpPr>
          <p:cNvPr id="326" name="Shape 326"/>
          <p:cNvSpPr/>
          <p:nvPr/>
        </p:nvSpPr>
        <p:spPr>
          <a:xfrm>
            <a:off x="672301" y="1126145"/>
            <a:ext cx="6202017" cy="26160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n-US" sz="1100" spc="300" dirty="0" err="1"/>
              <a:t>Su</a:t>
            </a:r>
            <a:r>
              <a:rPr lang="en-US" sz="1100" spc="300" dirty="0"/>
              <a:t> socio de </a:t>
            </a:r>
            <a:r>
              <a:rPr lang="en-US" sz="1100" spc="300" dirty="0" err="1"/>
              <a:t>confianca</a:t>
            </a:r>
            <a:r>
              <a:rPr lang="en-US" sz="1100" spc="300" dirty="0"/>
              <a:t> para:</a:t>
            </a:r>
            <a:endParaRPr sz="1100" spc="300" dirty="0"/>
          </a:p>
        </p:txBody>
      </p:sp>
      <p:sp>
        <p:nvSpPr>
          <p:cNvPr id="327" name="Shape 327"/>
          <p:cNvSpPr/>
          <p:nvPr/>
        </p:nvSpPr>
        <p:spPr>
          <a:xfrm>
            <a:off x="664521" y="1320932"/>
            <a:ext cx="10442556" cy="41549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100" b="1">
                <a:latin typeface="Nunito Sans"/>
                <a:ea typeface="Nunito Sans"/>
                <a:cs typeface="Nunito Sans"/>
                <a:sym typeface="Nunito Sans"/>
              </a:defRPr>
            </a:lvl1pPr>
          </a:lstStyle>
          <a:p>
            <a:pPr lvl="0">
              <a:defRPr sz="1800" b="0"/>
            </a:pPr>
            <a:r>
              <a:rPr sz="2100" b="1" dirty="0" err="1"/>
              <a:t>Incorpora</a:t>
            </a:r>
            <a:r>
              <a:rPr lang="en-US" sz="2100" b="1" dirty="0" err="1"/>
              <a:t>ciones</a:t>
            </a:r>
            <a:r>
              <a:rPr sz="2100" b="1" dirty="0"/>
              <a:t>, </a:t>
            </a:r>
            <a:r>
              <a:rPr lang="en-US" sz="2100" b="1" dirty="0" err="1"/>
              <a:t>formaciones</a:t>
            </a:r>
            <a:r>
              <a:rPr sz="2100" b="1" dirty="0"/>
              <a:t> </a:t>
            </a:r>
            <a:r>
              <a:rPr lang="en-US" sz="2100" b="1" dirty="0"/>
              <a:t>y </a:t>
            </a:r>
            <a:r>
              <a:rPr lang="en-US" sz="2100" b="1" dirty="0" err="1"/>
              <a:t>servicios</a:t>
            </a:r>
            <a:r>
              <a:rPr lang="en-US" sz="2100" b="1" dirty="0"/>
              <a:t> de </a:t>
            </a:r>
            <a:r>
              <a:rPr lang="en-US" sz="2100" b="1" dirty="0" err="1"/>
              <a:t>cumplimiento</a:t>
            </a:r>
            <a:r>
              <a:rPr lang="en-US" sz="2100" b="1" dirty="0"/>
              <a:t> </a:t>
            </a:r>
            <a:r>
              <a:rPr lang="en-US" sz="2100" b="1" dirty="0" err="1"/>
              <a:t>corporativo</a:t>
            </a:r>
            <a:r>
              <a:rPr sz="2100" b="1" dirty="0"/>
              <a:t> </a:t>
            </a:r>
          </a:p>
        </p:txBody>
      </p:sp>
      <p:sp>
        <p:nvSpPr>
          <p:cNvPr id="328" name="Shape 328"/>
          <p:cNvSpPr/>
          <p:nvPr/>
        </p:nvSpPr>
        <p:spPr>
          <a:xfrm>
            <a:off x="671551" y="1829987"/>
            <a:ext cx="8545602" cy="4001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000" b="1">
                <a:latin typeface="Nunito Sans"/>
                <a:ea typeface="Nunito Sans"/>
                <a:cs typeface="Nunito Sans"/>
                <a:sym typeface="Nunito Sans"/>
              </a:defRPr>
            </a:lvl1pPr>
          </a:lstStyle>
          <a:p>
            <a:pPr lvl="0">
              <a:defRPr sz="1800" b="0"/>
            </a:pPr>
            <a:r>
              <a:rPr lang="es-ES" sz="2000" b="1" dirty="0"/>
              <a:t>Conviértase en un revendedor o refiera a sus clientes a CorpNet</a:t>
            </a:r>
            <a:endParaRPr sz="2000" b="1" dirty="0"/>
          </a:p>
        </p:txBody>
      </p:sp>
      <p:sp>
        <p:nvSpPr>
          <p:cNvPr id="329" name="Shape 329"/>
          <p:cNvSpPr/>
          <p:nvPr/>
        </p:nvSpPr>
        <p:spPr>
          <a:xfrm>
            <a:off x="664523" y="2152668"/>
            <a:ext cx="8552627" cy="135421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600">
                <a:latin typeface="Nunito Sans"/>
                <a:ea typeface="Nunito Sans"/>
                <a:cs typeface="Nunito Sans"/>
                <a:sym typeface="Nunito Sans"/>
              </a:defRPr>
            </a:lvl1pPr>
          </a:lstStyle>
          <a:p>
            <a:pPr lvl="0">
              <a:defRPr sz="1800"/>
            </a:pPr>
            <a:r>
              <a:rPr lang="es-ES" sz="1600" dirty="0"/>
              <a:t>Refiera a sus clientes a CorpNet u ofrezca servicios para la formación de entidades, presentaciones comerciales, registros de impuestos estatales y servicios de cumplimiento. Refiera y gane una comisión por cada venta, o simplemente transfiera los ahorros a sus clientes como un descuento. ¡Revende </a:t>
            </a:r>
            <a:r>
              <a:rPr lang="es-ES" dirty="0"/>
              <a:t>a </a:t>
            </a:r>
            <a:r>
              <a:rPr lang="es-ES" sz="1600" dirty="0"/>
              <a:t>tu cliente, tu marca y nosotros hacemos todo el trabajo!</a:t>
            </a:r>
            <a:endParaRPr sz="1600" dirty="0"/>
          </a:p>
        </p:txBody>
      </p:sp>
      <p:sp>
        <p:nvSpPr>
          <p:cNvPr id="330" name="Shape 330"/>
          <p:cNvSpPr/>
          <p:nvPr/>
        </p:nvSpPr>
        <p:spPr>
          <a:xfrm>
            <a:off x="664521" y="3450619"/>
            <a:ext cx="3221679" cy="3385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600" b="1">
                <a:latin typeface="Nunito Sans"/>
                <a:ea typeface="Nunito Sans"/>
                <a:cs typeface="Nunito Sans"/>
                <a:sym typeface="Nunito Sans"/>
              </a:defRPr>
            </a:lvl1pPr>
          </a:lstStyle>
          <a:p>
            <a:pPr lvl="0">
              <a:defRPr sz="1800" b="0"/>
            </a:pPr>
            <a:r>
              <a:rPr lang="en-US" sz="1600" b="1" dirty="0" err="1"/>
              <a:t>Refiera</a:t>
            </a:r>
            <a:r>
              <a:rPr lang="en-US" sz="1600" b="1" dirty="0"/>
              <a:t> y </a:t>
            </a:r>
            <a:r>
              <a:rPr lang="en-US" sz="1600" b="1" dirty="0" err="1"/>
              <a:t>mejore</a:t>
            </a:r>
            <a:r>
              <a:rPr lang="en-US" sz="1600" b="1" dirty="0"/>
              <a:t> sus </a:t>
            </a:r>
            <a:r>
              <a:rPr lang="en-US" sz="1600" b="1" dirty="0" err="1"/>
              <a:t>servicios</a:t>
            </a:r>
            <a:endParaRPr sz="1600" b="1" dirty="0"/>
          </a:p>
        </p:txBody>
      </p:sp>
      <p:sp>
        <p:nvSpPr>
          <p:cNvPr id="331" name="Shape 331"/>
          <p:cNvSpPr/>
          <p:nvPr/>
        </p:nvSpPr>
        <p:spPr>
          <a:xfrm>
            <a:off x="8126175" y="3450619"/>
            <a:ext cx="3900448" cy="3385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600" b="1">
                <a:latin typeface="Nunito Sans"/>
                <a:ea typeface="Nunito Sans"/>
                <a:cs typeface="Nunito Sans"/>
                <a:sym typeface="Nunito Sans"/>
              </a:defRPr>
            </a:lvl1pPr>
          </a:lstStyle>
          <a:p>
            <a:pPr lvl="0">
              <a:defRPr sz="1800" b="0"/>
            </a:pPr>
            <a:r>
              <a:rPr lang="es-ES" sz="1600" b="1" dirty="0"/>
              <a:t>Sus nuevas ofertas de servicios</a:t>
            </a:r>
            <a:endParaRPr sz="1600" b="1" dirty="0"/>
          </a:p>
        </p:txBody>
      </p:sp>
      <p:sp>
        <p:nvSpPr>
          <p:cNvPr id="332" name="Shape 332"/>
          <p:cNvSpPr/>
          <p:nvPr/>
        </p:nvSpPr>
        <p:spPr>
          <a:xfrm flipH="1">
            <a:off x="4096501" y="3366527"/>
            <a:ext cx="1" cy="2743201"/>
          </a:xfrm>
          <a:prstGeom prst="line">
            <a:avLst/>
          </a:prstGeom>
          <a:ln w="25400">
            <a:solidFill>
              <a:srgbClr val="66AEA4"/>
            </a:solidFill>
          </a:ln>
          <a:effectLst>
            <a:outerShdw blurRad="38100" dist="23000" dir="5400000" rotWithShape="0">
              <a:srgbClr val="000000">
                <a:alpha val="35000"/>
              </a:srgbClr>
            </a:outerShdw>
          </a:effectLst>
        </p:spPr>
        <p:txBody>
          <a:bodyPr lIns="0" tIns="0" rIns="0" bIns="0"/>
          <a:lstStyle/>
          <a:p>
            <a:pPr lvl="0">
              <a:defRPr sz="1200">
                <a:latin typeface="+mj-lt"/>
                <a:ea typeface="+mj-ea"/>
                <a:cs typeface="+mj-cs"/>
                <a:sym typeface="Helvetica"/>
              </a:defRPr>
            </a:pPr>
            <a:endParaRPr/>
          </a:p>
        </p:txBody>
      </p:sp>
      <p:sp>
        <p:nvSpPr>
          <p:cNvPr id="333" name="Shape 333"/>
          <p:cNvSpPr/>
          <p:nvPr/>
        </p:nvSpPr>
        <p:spPr>
          <a:xfrm>
            <a:off x="1239405" y="3837062"/>
            <a:ext cx="2875815" cy="115415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nSpc>
                <a:spcPct val="200000"/>
              </a:lnSpc>
            </a:pPr>
            <a:r>
              <a:rPr lang="es-ES" sz="1200" dirty="0">
                <a:latin typeface="Nunito Sans"/>
                <a:ea typeface="Nunito Sans"/>
                <a:cs typeface="Nunito Sans"/>
                <a:sym typeface="Nunito Sans"/>
              </a:rPr>
              <a:t>Refiera a sus clientes a un recurso confiable</a:t>
            </a:r>
          </a:p>
          <a:p>
            <a:pPr lvl="0">
              <a:lnSpc>
                <a:spcPct val="200000"/>
              </a:lnSpc>
            </a:pPr>
            <a:r>
              <a:rPr lang="es-ES" sz="1200" dirty="0">
                <a:latin typeface="Nunito Sans"/>
                <a:ea typeface="Nunito Sans"/>
                <a:cs typeface="Nunito Sans"/>
                <a:sym typeface="Nunito Sans"/>
              </a:rPr>
              <a:t>Gana comisiones por cada venta</a:t>
            </a:r>
            <a:endParaRPr sz="1200" dirty="0">
              <a:latin typeface="Nunito Sans"/>
              <a:ea typeface="Nunito Sans"/>
              <a:cs typeface="Nunito Sans"/>
              <a:sym typeface="Nunito Sans"/>
            </a:endParaRPr>
          </a:p>
        </p:txBody>
      </p:sp>
      <p:sp>
        <p:nvSpPr>
          <p:cNvPr id="334" name="Shape 334"/>
          <p:cNvSpPr/>
          <p:nvPr/>
        </p:nvSpPr>
        <p:spPr>
          <a:xfrm>
            <a:off x="8161839" y="3824487"/>
            <a:ext cx="3490002" cy="2285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90500" lvl="0" indent="-190500">
              <a:lnSpc>
                <a:spcPct val="150000"/>
              </a:lnSpc>
              <a:buClr>
                <a:srgbClr val="4E778A"/>
              </a:buClr>
              <a:buSzPct val="100000"/>
              <a:buFont typeface="Courier New"/>
              <a:buChar char="o"/>
            </a:pPr>
            <a:r>
              <a:rPr lang="es-ES" sz="1200" dirty="0">
                <a:latin typeface="Nunito Sans"/>
                <a:ea typeface="Nunito Sans"/>
                <a:cs typeface="Nunito Sans"/>
                <a:sym typeface="Nunito Sans"/>
              </a:rPr>
              <a:t>Registros de incorporación y negocios</a:t>
            </a:r>
          </a:p>
          <a:p>
            <a:pPr marL="190500" lvl="0" indent="-190500">
              <a:lnSpc>
                <a:spcPct val="150000"/>
              </a:lnSpc>
              <a:buClr>
                <a:srgbClr val="4E778A"/>
              </a:buClr>
              <a:buSzPct val="100000"/>
              <a:buFont typeface="Courier New"/>
              <a:buChar char="o"/>
            </a:pPr>
            <a:r>
              <a:rPr lang="es-ES" sz="1200" dirty="0">
                <a:latin typeface="Nunito Sans"/>
                <a:ea typeface="Nunito Sans"/>
                <a:cs typeface="Nunito Sans"/>
                <a:sym typeface="Nunito Sans"/>
              </a:rPr>
              <a:t>Nombres comerciales ficticios</a:t>
            </a:r>
          </a:p>
          <a:p>
            <a:pPr marL="190500" lvl="0" indent="-190500">
              <a:lnSpc>
                <a:spcPct val="150000"/>
              </a:lnSpc>
              <a:buClr>
                <a:srgbClr val="4E778A"/>
              </a:buClr>
              <a:buSzPct val="100000"/>
              <a:buFont typeface="Courier New"/>
              <a:buChar char="o"/>
            </a:pPr>
            <a:r>
              <a:rPr lang="es-ES" sz="1200" dirty="0">
                <a:latin typeface="Nunito Sans"/>
                <a:ea typeface="Nunito Sans"/>
                <a:cs typeface="Nunito Sans"/>
                <a:sym typeface="Nunito Sans"/>
              </a:rPr>
              <a:t>Registros de Nóminas e Impuestos Estatales</a:t>
            </a:r>
          </a:p>
          <a:p>
            <a:pPr marL="190500" lvl="0" indent="-190500">
              <a:lnSpc>
                <a:spcPct val="150000"/>
              </a:lnSpc>
              <a:buClr>
                <a:srgbClr val="4E778A"/>
              </a:buClr>
              <a:buSzPct val="100000"/>
              <a:buFont typeface="Courier New"/>
              <a:buChar char="o"/>
            </a:pPr>
            <a:r>
              <a:rPr lang="es-ES" sz="1200" dirty="0">
                <a:latin typeface="Nunito Sans"/>
                <a:ea typeface="Nunito Sans"/>
                <a:cs typeface="Nunito Sans"/>
                <a:sym typeface="Nunito Sans"/>
              </a:rPr>
              <a:t>Cumplimiento y Monitoreo Anual</a:t>
            </a:r>
          </a:p>
          <a:p>
            <a:pPr marL="190500" lvl="0" indent="-190500">
              <a:lnSpc>
                <a:spcPct val="150000"/>
              </a:lnSpc>
              <a:buClr>
                <a:srgbClr val="4E778A"/>
              </a:buClr>
              <a:buSzPct val="100000"/>
              <a:buFont typeface="Courier New"/>
              <a:buChar char="o"/>
            </a:pPr>
            <a:r>
              <a:rPr lang="es-ES" sz="1200" dirty="0">
                <a:latin typeface="Nunito Sans"/>
                <a:ea typeface="Nunito Sans"/>
                <a:cs typeface="Nunito Sans"/>
                <a:sym typeface="Nunito Sans"/>
              </a:rPr>
              <a:t>Enmiendas y Modificaciones</a:t>
            </a:r>
          </a:p>
          <a:p>
            <a:pPr marL="190500" lvl="0" indent="-190500">
              <a:lnSpc>
                <a:spcPct val="150000"/>
              </a:lnSpc>
              <a:buClr>
                <a:srgbClr val="4E778A"/>
              </a:buClr>
              <a:buSzPct val="100000"/>
              <a:buFont typeface="Courier New"/>
              <a:buChar char="o"/>
            </a:pPr>
            <a:r>
              <a:rPr lang="es-ES" sz="1200" dirty="0">
                <a:latin typeface="Nunito Sans"/>
                <a:ea typeface="Nunito Sans"/>
                <a:cs typeface="Nunito Sans"/>
                <a:sym typeface="Nunito Sans"/>
              </a:rPr>
              <a:t>Disoluciones </a:t>
            </a:r>
          </a:p>
          <a:p>
            <a:pPr marL="190500" lvl="0" indent="-190500">
              <a:lnSpc>
                <a:spcPct val="150000"/>
              </a:lnSpc>
              <a:buClr>
                <a:srgbClr val="4E778A"/>
              </a:buClr>
              <a:buSzPct val="100000"/>
              <a:buFont typeface="Courier New"/>
              <a:buChar char="o"/>
            </a:pPr>
            <a:r>
              <a:rPr lang="es-ES" sz="1200" dirty="0">
                <a:latin typeface="Nunito Sans"/>
                <a:ea typeface="Nunito Sans"/>
                <a:cs typeface="Nunito Sans"/>
                <a:sym typeface="Nunito Sans"/>
              </a:rPr>
              <a:t>Servicios de agente registrado!</a:t>
            </a:r>
          </a:p>
          <a:p>
            <a:pPr marL="190500" lvl="0" indent="-190500">
              <a:lnSpc>
                <a:spcPct val="150000"/>
              </a:lnSpc>
              <a:buClr>
                <a:srgbClr val="4E778A"/>
              </a:buClr>
              <a:buSzPct val="100000"/>
              <a:buFont typeface="Courier New"/>
              <a:buChar char="o"/>
            </a:pPr>
            <a:r>
              <a:rPr lang="es-ES" sz="1200" dirty="0">
                <a:latin typeface="Nunito Sans"/>
                <a:ea typeface="Nunito Sans"/>
                <a:cs typeface="Nunito Sans"/>
                <a:sym typeface="Nunito Sans"/>
              </a:rPr>
              <a:t>Y mucho más y en cualquier estado!</a:t>
            </a:r>
            <a:endParaRPr sz="1200" b="1" dirty="0">
              <a:latin typeface="Nunito Sans"/>
              <a:ea typeface="Nunito Sans"/>
              <a:cs typeface="Nunito Sans"/>
              <a:sym typeface="Nunito Sans"/>
            </a:endParaRPr>
          </a:p>
        </p:txBody>
      </p:sp>
      <p:sp>
        <p:nvSpPr>
          <p:cNvPr id="335" name="Shape 335"/>
          <p:cNvSpPr/>
          <p:nvPr/>
        </p:nvSpPr>
        <p:spPr>
          <a:xfrm>
            <a:off x="1044544" y="6357939"/>
            <a:ext cx="10371597" cy="33855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r>
              <a:rPr lang="es-ES" sz="1600" b="1" dirty="0">
                <a:solidFill>
                  <a:srgbClr val="4E778A"/>
                </a:solidFill>
                <a:latin typeface="Nunito SemiBold"/>
                <a:ea typeface="Nunito SemiBold"/>
                <a:cs typeface="Nunito SemiBold"/>
                <a:sym typeface="Nunito SemiBold"/>
              </a:rPr>
              <a:t>Asóciese como revendedor de CorpNet | Aplique ahora en www.corpnet.com/partners </a:t>
            </a:r>
            <a:r>
              <a:rPr sz="1600" b="1" dirty="0">
                <a:solidFill>
                  <a:srgbClr val="4E778A"/>
                </a:solidFill>
                <a:latin typeface="Nunito SemiBold"/>
                <a:ea typeface="Nunito SemiBold"/>
                <a:cs typeface="Nunito SemiBold"/>
                <a:sym typeface="Nunito SemiBold"/>
              </a:rPr>
              <a:t>| </a:t>
            </a:r>
            <a:r>
              <a:rPr sz="1600" dirty="0">
                <a:solidFill>
                  <a:srgbClr val="4E778A"/>
                </a:solidFill>
              </a:rPr>
              <a:t>1.888.449.2638</a:t>
            </a:r>
          </a:p>
        </p:txBody>
      </p:sp>
      <p:pic>
        <p:nvPicPr>
          <p:cNvPr id="336" name="image13.png"/>
          <p:cNvPicPr/>
          <p:nvPr/>
        </p:nvPicPr>
        <p:blipFill>
          <a:blip r:embed="rId3"/>
          <a:stretch>
            <a:fillRect/>
          </a:stretch>
        </p:blipFill>
        <p:spPr>
          <a:xfrm>
            <a:off x="753317" y="389250"/>
            <a:ext cx="1823816" cy="642555"/>
          </a:xfrm>
          <a:prstGeom prst="rect">
            <a:avLst/>
          </a:prstGeom>
          <a:ln w="12700">
            <a:miter lim="400000"/>
          </a:ln>
        </p:spPr>
      </p:pic>
      <p:sp>
        <p:nvSpPr>
          <p:cNvPr id="337" name="Shape 337"/>
          <p:cNvSpPr/>
          <p:nvPr/>
        </p:nvSpPr>
        <p:spPr>
          <a:xfrm>
            <a:off x="1193918" y="5565807"/>
            <a:ext cx="2875822" cy="66748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ts val="1500"/>
              </a:lnSpc>
              <a:defRPr sz="1200">
                <a:latin typeface="Nunito Sans"/>
                <a:ea typeface="Nunito Sans"/>
                <a:cs typeface="Nunito Sans"/>
                <a:sym typeface="Nunito Sans"/>
              </a:defRPr>
            </a:lvl1pPr>
          </a:lstStyle>
          <a:p>
            <a:pPr lvl="0">
              <a:defRPr sz="1800"/>
            </a:pPr>
            <a:r>
              <a:rPr lang="es-ES" sz="1200" dirty="0"/>
              <a:t>Reciba ayuda 24 horas del día, los 7 días de la semana, de parte de los expertos en la industria</a:t>
            </a:r>
            <a:endParaRPr sz="1200" dirty="0"/>
          </a:p>
        </p:txBody>
      </p:sp>
      <p:pic>
        <p:nvPicPr>
          <p:cNvPr id="338" name="image14.png" descr="Icon&#10;&#10;Description automatically generated"/>
          <p:cNvPicPr/>
          <p:nvPr/>
        </p:nvPicPr>
        <p:blipFill>
          <a:blip r:embed="rId4"/>
          <a:stretch>
            <a:fillRect/>
          </a:stretch>
        </p:blipFill>
        <p:spPr>
          <a:xfrm>
            <a:off x="720798" y="5149355"/>
            <a:ext cx="427647" cy="338554"/>
          </a:xfrm>
          <a:prstGeom prst="rect">
            <a:avLst/>
          </a:prstGeom>
          <a:ln w="12700">
            <a:miter lim="400000"/>
          </a:ln>
        </p:spPr>
      </p:pic>
      <p:pic>
        <p:nvPicPr>
          <p:cNvPr id="339" name="image15.png" descr="A picture containing icon&#10;&#10;Description automatically generated"/>
          <p:cNvPicPr/>
          <p:nvPr/>
        </p:nvPicPr>
        <p:blipFill>
          <a:blip r:embed="rId5"/>
          <a:stretch>
            <a:fillRect/>
          </a:stretch>
        </p:blipFill>
        <p:spPr>
          <a:xfrm>
            <a:off x="793609" y="4743752"/>
            <a:ext cx="368301" cy="254001"/>
          </a:xfrm>
          <a:prstGeom prst="rect">
            <a:avLst/>
          </a:prstGeom>
          <a:ln w="12700">
            <a:miter lim="400000"/>
          </a:ln>
        </p:spPr>
      </p:pic>
      <p:pic>
        <p:nvPicPr>
          <p:cNvPr id="340" name="image16.png" descr="A picture containing arrow&#10;&#10;Description automatically generated"/>
          <p:cNvPicPr/>
          <p:nvPr/>
        </p:nvPicPr>
        <p:blipFill>
          <a:blip r:embed="rId6"/>
          <a:stretch>
            <a:fillRect/>
          </a:stretch>
        </p:blipFill>
        <p:spPr>
          <a:xfrm>
            <a:off x="758726" y="3896049"/>
            <a:ext cx="393701" cy="406401"/>
          </a:xfrm>
          <a:prstGeom prst="rect">
            <a:avLst/>
          </a:prstGeom>
          <a:ln w="12700">
            <a:miter lim="400000"/>
          </a:ln>
        </p:spPr>
      </p:pic>
      <p:pic>
        <p:nvPicPr>
          <p:cNvPr id="341" name="image17.png" descr="A picture containing text&#10;&#10;Description automatically generated"/>
          <p:cNvPicPr/>
          <p:nvPr/>
        </p:nvPicPr>
        <p:blipFill>
          <a:blip r:embed="rId7"/>
          <a:stretch>
            <a:fillRect/>
          </a:stretch>
        </p:blipFill>
        <p:spPr>
          <a:xfrm>
            <a:off x="827290" y="5629475"/>
            <a:ext cx="300938" cy="338555"/>
          </a:xfrm>
          <a:prstGeom prst="rect">
            <a:avLst/>
          </a:prstGeom>
          <a:ln w="12700">
            <a:miter lim="400000"/>
          </a:ln>
        </p:spPr>
      </p:pic>
      <p:sp>
        <p:nvSpPr>
          <p:cNvPr id="342" name="Shape 342"/>
          <p:cNvSpPr/>
          <p:nvPr/>
        </p:nvSpPr>
        <p:spPr>
          <a:xfrm>
            <a:off x="4846315" y="3995797"/>
            <a:ext cx="2931950" cy="189282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nSpc>
                <a:spcPct val="200000"/>
              </a:lnSpc>
            </a:pPr>
            <a:r>
              <a:rPr lang="es-ES" sz="1200" dirty="0">
                <a:latin typeface="Nunito Sans"/>
                <a:ea typeface="Nunito Sans"/>
                <a:cs typeface="Nunito Sans"/>
                <a:sym typeface="Nunito Sans"/>
              </a:rPr>
              <a:t>Obtenga precios descontados </a:t>
            </a:r>
          </a:p>
          <a:p>
            <a:pPr lvl="0">
              <a:lnSpc>
                <a:spcPct val="200000"/>
              </a:lnSpc>
            </a:pPr>
            <a:r>
              <a:rPr lang="es-ES" sz="1200" dirty="0">
                <a:latin typeface="Nunito Sans"/>
                <a:ea typeface="Nunito Sans"/>
                <a:cs typeface="Nunito Sans"/>
                <a:sym typeface="Nunito Sans"/>
              </a:rPr>
              <a:t>Solicitar servicios de etiqueta privada</a:t>
            </a:r>
          </a:p>
          <a:p>
            <a:pPr lvl="0">
              <a:lnSpc>
                <a:spcPct val="200000"/>
              </a:lnSpc>
            </a:pPr>
            <a:r>
              <a:rPr lang="es-ES" sz="1200" dirty="0">
                <a:latin typeface="Nunito Sans"/>
                <a:ea typeface="Nunito Sans"/>
                <a:cs typeface="Nunito Sans"/>
                <a:sym typeface="Nunito Sans"/>
              </a:rPr>
              <a:t>Establezca su propio precio</a:t>
            </a:r>
          </a:p>
          <a:p>
            <a:pPr lvl="0">
              <a:lnSpc>
                <a:spcPct val="200000"/>
              </a:lnSpc>
            </a:pPr>
            <a:r>
              <a:rPr lang="es-ES" sz="1200" dirty="0">
                <a:latin typeface="Nunito Sans"/>
                <a:ea typeface="Nunito Sans"/>
                <a:cs typeface="Nunito Sans"/>
                <a:sym typeface="Nunito Sans"/>
              </a:rPr>
              <a:t>Obtenga soporte personalizado 24/7</a:t>
            </a:r>
            <a:r>
              <a:rPr sz="1200" dirty="0">
                <a:latin typeface="Nunito Sans"/>
                <a:ea typeface="Nunito Sans"/>
                <a:cs typeface="Nunito Sans"/>
                <a:sym typeface="Nunito Sans"/>
              </a:rPr>
              <a:t>Get </a:t>
            </a:r>
            <a:r>
              <a:rPr lang="es-ES" sz="1200" dirty="0">
                <a:latin typeface="Nunito Sans"/>
                <a:ea typeface="Nunito Sans"/>
                <a:cs typeface="Nunito Sans"/>
                <a:sym typeface="Nunito Sans"/>
              </a:rPr>
              <a:t>conocimiento experto a su alcance</a:t>
            </a:r>
            <a:endParaRPr sz="1200" dirty="0">
              <a:latin typeface="Nunito Sans"/>
              <a:ea typeface="Nunito Sans"/>
              <a:cs typeface="Nunito Sans"/>
              <a:sym typeface="Nunito Sans"/>
            </a:endParaRPr>
          </a:p>
        </p:txBody>
      </p:sp>
      <p:sp>
        <p:nvSpPr>
          <p:cNvPr id="343" name="Shape 343"/>
          <p:cNvSpPr/>
          <p:nvPr/>
        </p:nvSpPr>
        <p:spPr>
          <a:xfrm>
            <a:off x="4459282" y="3450619"/>
            <a:ext cx="3586761" cy="58477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s-ES" sz="1600" b="1" dirty="0">
                <a:latin typeface="Nunito Sans"/>
                <a:ea typeface="Nunito Sans"/>
                <a:cs typeface="Nunito Sans"/>
                <a:sym typeface="Nunito Sans"/>
              </a:rPr>
              <a:t>Revender para atraer más clientes y aumentar los ingresos</a:t>
            </a:r>
            <a:endParaRPr sz="1600" b="1" dirty="0">
              <a:latin typeface="Nunito Sans"/>
              <a:ea typeface="Nunito Sans"/>
              <a:cs typeface="Nunito Sans"/>
              <a:sym typeface="Nunito Sans"/>
            </a:endParaRPr>
          </a:p>
        </p:txBody>
      </p:sp>
      <p:sp>
        <p:nvSpPr>
          <p:cNvPr id="344" name="Shape 344"/>
          <p:cNvSpPr/>
          <p:nvPr/>
        </p:nvSpPr>
        <p:spPr>
          <a:xfrm>
            <a:off x="7952220" y="3366527"/>
            <a:ext cx="1" cy="2743201"/>
          </a:xfrm>
          <a:prstGeom prst="line">
            <a:avLst/>
          </a:prstGeom>
          <a:ln w="25400">
            <a:solidFill>
              <a:srgbClr val="66AEA4"/>
            </a:solidFill>
          </a:ln>
          <a:effectLst>
            <a:outerShdw blurRad="38100" dist="23000" dir="5400000" rotWithShape="0">
              <a:srgbClr val="000000">
                <a:alpha val="35000"/>
              </a:srgbClr>
            </a:outerShdw>
          </a:effectLst>
        </p:spPr>
        <p:txBody>
          <a:bodyPr lIns="0" tIns="0" rIns="0" bIns="0"/>
          <a:lstStyle/>
          <a:p>
            <a:pPr lvl="0">
              <a:defRPr sz="1200">
                <a:latin typeface="+mj-lt"/>
                <a:ea typeface="+mj-ea"/>
                <a:cs typeface="+mj-cs"/>
                <a:sym typeface="Helvetica"/>
              </a:defRPr>
            </a:pPr>
            <a:endParaRPr/>
          </a:p>
        </p:txBody>
      </p:sp>
      <p:pic>
        <p:nvPicPr>
          <p:cNvPr id="345" name="image14.png" descr="Icon&#10;&#10;Description automatically generated"/>
          <p:cNvPicPr/>
          <p:nvPr/>
        </p:nvPicPr>
        <p:blipFill>
          <a:blip r:embed="rId4"/>
          <a:stretch>
            <a:fillRect/>
          </a:stretch>
        </p:blipFill>
        <p:spPr>
          <a:xfrm>
            <a:off x="4537145" y="4160708"/>
            <a:ext cx="304801" cy="241301"/>
          </a:xfrm>
          <a:prstGeom prst="rect">
            <a:avLst/>
          </a:prstGeom>
          <a:ln w="12700">
            <a:miter lim="400000"/>
          </a:ln>
        </p:spPr>
      </p:pic>
      <p:pic>
        <p:nvPicPr>
          <p:cNvPr id="346" name="image18.png" descr="A picture containing text&#10;&#10;Description automatically generated"/>
          <p:cNvPicPr/>
          <p:nvPr/>
        </p:nvPicPr>
        <p:blipFill>
          <a:blip r:embed="rId8"/>
          <a:stretch>
            <a:fillRect/>
          </a:stretch>
        </p:blipFill>
        <p:spPr>
          <a:xfrm>
            <a:off x="4555194" y="4488705"/>
            <a:ext cx="279401" cy="279401"/>
          </a:xfrm>
          <a:prstGeom prst="rect">
            <a:avLst/>
          </a:prstGeom>
          <a:ln w="12700">
            <a:miter lim="400000"/>
          </a:ln>
        </p:spPr>
      </p:pic>
      <p:pic>
        <p:nvPicPr>
          <p:cNvPr id="347" name="image15.png" descr="A picture containing icon&#10;&#10;Description automatically generated"/>
          <p:cNvPicPr/>
          <p:nvPr/>
        </p:nvPicPr>
        <p:blipFill>
          <a:blip r:embed="rId5"/>
          <a:stretch>
            <a:fillRect/>
          </a:stretch>
        </p:blipFill>
        <p:spPr>
          <a:xfrm>
            <a:off x="4511500" y="4876055"/>
            <a:ext cx="368301" cy="254001"/>
          </a:xfrm>
          <a:prstGeom prst="rect">
            <a:avLst/>
          </a:prstGeom>
          <a:ln w="12700">
            <a:miter lim="400000"/>
          </a:ln>
        </p:spPr>
      </p:pic>
      <p:pic>
        <p:nvPicPr>
          <p:cNvPr id="348" name="image19.png" descr="A picture containing icon&#10;&#10;Description automatically generated"/>
          <p:cNvPicPr/>
          <p:nvPr/>
        </p:nvPicPr>
        <p:blipFill>
          <a:blip r:embed="rId9"/>
          <a:stretch>
            <a:fillRect/>
          </a:stretch>
        </p:blipFill>
        <p:spPr>
          <a:xfrm>
            <a:off x="4462741" y="5212288"/>
            <a:ext cx="393701" cy="279401"/>
          </a:xfrm>
          <a:prstGeom prst="rect">
            <a:avLst/>
          </a:prstGeom>
          <a:ln w="12700">
            <a:miter lim="400000"/>
          </a:ln>
        </p:spPr>
      </p:pic>
      <p:pic>
        <p:nvPicPr>
          <p:cNvPr id="349" name="image16.png" descr="A picture containing arrow&#10;&#10;Description automatically generated"/>
          <p:cNvPicPr/>
          <p:nvPr/>
        </p:nvPicPr>
        <p:blipFill>
          <a:blip r:embed="rId6"/>
          <a:stretch>
            <a:fillRect/>
          </a:stretch>
        </p:blipFill>
        <p:spPr>
          <a:xfrm>
            <a:off x="4484587" y="5532732"/>
            <a:ext cx="393701" cy="406401"/>
          </a:xfrm>
          <a:prstGeom prst="rect">
            <a:avLst/>
          </a:prstGeom>
          <a:ln w="12700">
            <a:miter lim="400000"/>
          </a:ln>
        </p:spPr>
      </p:pic>
      <p:sp>
        <p:nvSpPr>
          <p:cNvPr id="350" name="Shape 350"/>
          <p:cNvSpPr/>
          <p:nvPr/>
        </p:nvSpPr>
        <p:spPr>
          <a:xfrm>
            <a:off x="1174678" y="5102995"/>
            <a:ext cx="2875815" cy="4751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ts val="1500"/>
              </a:lnSpc>
              <a:defRPr sz="1200">
                <a:latin typeface="Nunito Sans"/>
                <a:ea typeface="Nunito Sans"/>
                <a:cs typeface="Nunito Sans"/>
                <a:sym typeface="Nunito Sans"/>
              </a:defRPr>
            </a:lvl1pPr>
          </a:lstStyle>
          <a:p>
            <a:pPr lvl="0">
              <a:defRPr sz="1800"/>
            </a:pPr>
            <a:r>
              <a:rPr lang="es-ES" sz="1200" dirty="0"/>
              <a:t>Pasa los ahorros” como descuento a tus clientes</a:t>
            </a:r>
            <a:endParaRPr sz="1200" dirty="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image20.jpeg" descr="A group of people posing for a photo&#10;&#10;Description automatically generated"/>
          <p:cNvPicPr/>
          <p:nvPr/>
        </p:nvPicPr>
        <p:blipFill>
          <a:blip r:embed="rId2"/>
          <a:stretch>
            <a:fillRect/>
          </a:stretch>
        </p:blipFill>
        <p:spPr>
          <a:xfrm>
            <a:off x="0" y="0"/>
            <a:ext cx="12192000" cy="5973178"/>
          </a:xfrm>
          <a:prstGeom prst="rect">
            <a:avLst/>
          </a:prstGeom>
          <a:ln w="12700">
            <a:miter lim="400000"/>
          </a:ln>
        </p:spPr>
      </p:pic>
      <p:sp>
        <p:nvSpPr>
          <p:cNvPr id="353" name="Shape 353"/>
          <p:cNvSpPr/>
          <p:nvPr/>
        </p:nvSpPr>
        <p:spPr>
          <a:xfrm>
            <a:off x="0" y="5523519"/>
            <a:ext cx="12192000" cy="1352015"/>
          </a:xfrm>
          <a:prstGeom prst="rect">
            <a:avLst/>
          </a:prstGeom>
          <a:solidFill>
            <a:srgbClr val="3F798C"/>
          </a:solidFill>
          <a:ln w="12700">
            <a:miter lim="400000"/>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pic>
        <p:nvPicPr>
          <p:cNvPr id="354" name="image21.png" descr="A picture containing text, clipart&#10;&#10;Description automatically generated"/>
          <p:cNvPicPr/>
          <p:nvPr/>
        </p:nvPicPr>
        <p:blipFill>
          <a:blip r:embed="rId3"/>
          <a:stretch>
            <a:fillRect/>
          </a:stretch>
        </p:blipFill>
        <p:spPr>
          <a:xfrm>
            <a:off x="491067" y="5753820"/>
            <a:ext cx="2421469" cy="852689"/>
          </a:xfrm>
          <a:prstGeom prst="rect">
            <a:avLst/>
          </a:prstGeom>
          <a:ln w="12700">
            <a:miter lim="400000"/>
          </a:ln>
        </p:spPr>
      </p:pic>
      <p:sp>
        <p:nvSpPr>
          <p:cNvPr id="355" name="Shape 355"/>
          <p:cNvSpPr/>
          <p:nvPr/>
        </p:nvSpPr>
        <p:spPr>
          <a:xfrm>
            <a:off x="8001434" y="5822693"/>
            <a:ext cx="3814646"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000">
                <a:solidFill>
                  <a:srgbClr val="FFFFFF"/>
                </a:solidFill>
                <a:latin typeface="Nunito Sans"/>
                <a:ea typeface="Nunito Sans"/>
                <a:cs typeface="Nunito Sans"/>
                <a:sym typeface="Nunito Sans"/>
              </a:defRPr>
            </a:lvl1pPr>
          </a:lstStyle>
          <a:p>
            <a:pPr lvl="0">
              <a:defRPr sz="1800">
                <a:solidFill>
                  <a:srgbClr val="000000"/>
                </a:solidFill>
              </a:defRPr>
            </a:pPr>
            <a:r>
              <a:rPr sz="2000">
                <a:solidFill>
                  <a:srgbClr val="FFFFFF"/>
                </a:solidFill>
              </a:rPr>
              <a:t>CorpNet.com  |  1.888.449.2638 </a:t>
            </a:r>
          </a:p>
        </p:txBody>
      </p:sp>
      <p:sp>
        <p:nvSpPr>
          <p:cNvPr id="356" name="Shape 356"/>
          <p:cNvSpPr/>
          <p:nvPr/>
        </p:nvSpPr>
        <p:spPr>
          <a:xfrm>
            <a:off x="4368800" y="6346161"/>
            <a:ext cx="7339270"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r"/>
            <a:r>
              <a:rPr sz="900">
                <a:solidFill>
                  <a:srgbClr val="FFFFFF"/>
                </a:solidFill>
                <a:latin typeface="Nunito Sans Light"/>
                <a:ea typeface="Nunito Sans Light"/>
                <a:cs typeface="Nunito Sans Light"/>
                <a:sym typeface="Nunito Sans Light"/>
              </a:rPr>
              <a:t>Copyright Corpnet, Incorporated.  CorpNet® is a Registered Trademark.  All Rights Reserved.  </a:t>
            </a:r>
          </a:p>
          <a:p>
            <a:pPr lvl="0" algn="r"/>
            <a:r>
              <a:rPr sz="900">
                <a:solidFill>
                  <a:srgbClr val="FFFFFF"/>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754738" y="738077"/>
            <a:ext cx="8450606" cy="701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n-US" sz="4000" b="1" dirty="0" err="1">
                <a:solidFill>
                  <a:srgbClr val="3F798C"/>
                </a:solidFill>
              </a:rPr>
              <a:t>Comprendiendo</a:t>
            </a:r>
            <a:r>
              <a:rPr lang="en-US" sz="4000" b="1" dirty="0">
                <a:solidFill>
                  <a:srgbClr val="3F798C"/>
                </a:solidFill>
              </a:rPr>
              <a:t> la </a:t>
            </a:r>
            <a:r>
              <a:rPr lang="en-US" sz="4000" b="1" dirty="0" err="1">
                <a:solidFill>
                  <a:srgbClr val="3F798C"/>
                </a:solidFill>
              </a:rPr>
              <a:t>diferencia</a:t>
            </a:r>
            <a:endParaRPr sz="4000" b="1" dirty="0">
              <a:solidFill>
                <a:srgbClr val="3F798C"/>
              </a:solidFill>
            </a:endParaRPr>
          </a:p>
        </p:txBody>
      </p:sp>
      <p:sp>
        <p:nvSpPr>
          <p:cNvPr id="73" name="Shape 73"/>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74" name="Shape 74"/>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75" name="Shape 75"/>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76" name="Shape 76"/>
          <p:cNvSpPr>
            <a:spLocks noGrp="1"/>
          </p:cNvSpPr>
          <p:nvPr>
            <p:ph type="body" idx="1"/>
          </p:nvPr>
        </p:nvSpPr>
        <p:spPr>
          <a:xfrm>
            <a:off x="754739" y="2060026"/>
            <a:ext cx="8143728" cy="3412663"/>
          </a:xfrm>
          <a:prstGeom prst="rect">
            <a:avLst/>
          </a:prstGeom>
        </p:spPr>
        <p:txBody>
          <a:bodyPr lIns="0" tIns="0" rIns="0" bIns="0" anchor="t"/>
          <a:lstStyle/>
          <a:p>
            <a:pPr lvl="0" algn="l" defTabSz="429768">
              <a:spcBef>
                <a:spcPts val="500"/>
              </a:spcBef>
              <a:defRPr sz="1800"/>
            </a:pPr>
            <a:r>
              <a:rPr lang="es-ES" sz="2000" dirty="0"/>
              <a:t>Las ventajas potenciales de elegir el tratamiento fiscal de </a:t>
            </a:r>
            <a:r>
              <a:rPr lang="es-ES" sz="2000" dirty="0" err="1"/>
              <a:t>Corporacion</a:t>
            </a:r>
            <a:r>
              <a:rPr lang="es-ES" sz="2000" dirty="0"/>
              <a:t> S son un poco diferentes para las LLC y las corporaciones.</a:t>
            </a:r>
          </a:p>
          <a:p>
            <a:pPr lvl="0" algn="l" defTabSz="429768">
              <a:spcBef>
                <a:spcPts val="500"/>
              </a:spcBef>
              <a:defRPr sz="1800"/>
            </a:pPr>
            <a:endParaRPr sz="2000" dirty="0"/>
          </a:p>
          <a:p>
            <a:pPr marL="210502" lvl="0" indent="-210502" algn="l" defTabSz="429768">
              <a:spcBef>
                <a:spcPts val="500"/>
              </a:spcBef>
              <a:buClr>
                <a:srgbClr val="40798C"/>
              </a:buClr>
              <a:buSzPct val="100000"/>
              <a:buFont typeface="Wingdings 2"/>
              <a:buChar char=""/>
              <a:defRPr sz="1800"/>
            </a:pPr>
            <a:r>
              <a:rPr lang="es-ES" sz="2000" dirty="0"/>
              <a:t>Es importante considerar las diferencias al decidir formar una LLC o Corporación para obtener la elección de </a:t>
            </a:r>
            <a:r>
              <a:rPr lang="es-ES" sz="2000" dirty="0" err="1"/>
              <a:t>Corporacion</a:t>
            </a:r>
            <a:r>
              <a:rPr lang="es-ES" sz="2000" dirty="0"/>
              <a:t> S</a:t>
            </a:r>
          </a:p>
          <a:p>
            <a:pPr marL="210502" lvl="0" indent="-210502" algn="l" defTabSz="429768">
              <a:spcBef>
                <a:spcPts val="500"/>
              </a:spcBef>
              <a:buClr>
                <a:srgbClr val="40798C"/>
              </a:buClr>
              <a:buSzPct val="100000"/>
              <a:buFont typeface="Wingdings 2"/>
              <a:buChar char=""/>
              <a:defRPr sz="1800"/>
            </a:pPr>
            <a:r>
              <a:rPr lang="es-ES" sz="2000" dirty="0"/>
              <a:t>Es crítico comprender las diferencias entre los tipos de entidad comercial LLC y </a:t>
            </a:r>
            <a:r>
              <a:rPr lang="es-ES" sz="2000" dirty="0" err="1"/>
              <a:t>Corporacion</a:t>
            </a:r>
            <a:endParaRPr lang="es-ES" sz="2000" dirty="0"/>
          </a:p>
          <a:p>
            <a:pPr marL="210502" lvl="0" indent="-210502" algn="l" defTabSz="429768">
              <a:spcBef>
                <a:spcPts val="500"/>
              </a:spcBef>
              <a:buClr>
                <a:srgbClr val="40798C"/>
              </a:buClr>
              <a:buSzPct val="100000"/>
              <a:buFont typeface="Wingdings 2"/>
              <a:buChar char=""/>
              <a:defRPr sz="1800"/>
            </a:pPr>
            <a:r>
              <a:rPr lang="es-ES" sz="2000" dirty="0"/>
              <a:t>Aparte de las implicaciones fiscales, hay factores legales y administrativos que considerar</a:t>
            </a:r>
            <a:endParaRPr sz="20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p:nvPr/>
        </p:nvSpPr>
        <p:spPr>
          <a:xfrm rot="5400000">
            <a:off x="5813366" y="479367"/>
            <a:ext cx="565267" cy="12192001"/>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grpSp>
        <p:nvGrpSpPr>
          <p:cNvPr id="81" name="Group 81"/>
          <p:cNvGrpSpPr/>
          <p:nvPr/>
        </p:nvGrpSpPr>
        <p:grpSpPr>
          <a:xfrm>
            <a:off x="0" y="-3546"/>
            <a:ext cx="7252138" cy="6155590"/>
            <a:chOff x="0" y="0"/>
            <a:chExt cx="7252137" cy="6155588"/>
          </a:xfrm>
        </p:grpSpPr>
        <p:sp>
          <p:nvSpPr>
            <p:cNvPr id="79" name="Shape 79"/>
            <p:cNvSpPr/>
            <p:nvPr/>
          </p:nvSpPr>
          <p:spPr>
            <a:xfrm>
              <a:off x="0" y="-1"/>
              <a:ext cx="7252138" cy="6155590"/>
            </a:xfrm>
            <a:prstGeom prst="rect">
              <a:avLst/>
            </a:prstGeom>
            <a:solidFill>
              <a:srgbClr val="4E778A"/>
            </a:solidFill>
            <a:ln w="12700" cap="flat">
              <a:noFill/>
              <a:miter lim="400000"/>
            </a:ln>
            <a:effectLst/>
          </p:spPr>
          <p:txBody>
            <a:bodyPr wrap="square" lIns="0" tIns="0" rIns="0" bIns="0" numCol="1" anchor="ctr">
              <a:noAutofit/>
            </a:bodyPr>
            <a:lstStyle/>
            <a:p>
              <a:pPr lvl="0" algn="ctr">
                <a:defRPr sz="4000">
                  <a:solidFill>
                    <a:srgbClr val="40798C"/>
                  </a:solidFill>
                  <a:latin typeface="Nunito Sans"/>
                  <a:ea typeface="Nunito Sans"/>
                  <a:cs typeface="Nunito Sans"/>
                  <a:sym typeface="Nunito Sans"/>
                </a:defRPr>
              </a:pPr>
              <a:endParaRPr/>
            </a:p>
          </p:txBody>
        </p:sp>
        <p:sp>
          <p:nvSpPr>
            <p:cNvPr id="80" name="Shape 80"/>
            <p:cNvSpPr/>
            <p:nvPr/>
          </p:nvSpPr>
          <p:spPr>
            <a:xfrm>
              <a:off x="0" y="1660475"/>
              <a:ext cx="7252138" cy="28346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6000" b="1">
                  <a:solidFill>
                    <a:srgbClr val="FFFFFF"/>
                  </a:solidFill>
                  <a:latin typeface="Nunito Sans"/>
                  <a:ea typeface="Nunito Sans"/>
                  <a:cs typeface="Nunito Sans"/>
                  <a:sym typeface="Nunito Sans"/>
                </a:defRPr>
              </a:lvl1pPr>
            </a:lstStyle>
            <a:p>
              <a:pPr lvl="0">
                <a:defRPr sz="1800" b="0">
                  <a:solidFill>
                    <a:srgbClr val="000000"/>
                  </a:solidFill>
                </a:defRPr>
              </a:pPr>
              <a:r>
                <a:rPr lang="es-ES" sz="6000" b="1" dirty="0">
                  <a:solidFill>
                    <a:srgbClr val="FFFFFF"/>
                  </a:solidFill>
                </a:rPr>
                <a:t>Tratamiento de  Corporación-S para Corporaciones</a:t>
              </a:r>
              <a:endParaRPr sz="6000" b="1" dirty="0">
                <a:solidFill>
                  <a:srgbClr val="FFFFFF"/>
                </a:solidFill>
              </a:endParaRPr>
            </a:p>
          </p:txBody>
        </p:sp>
      </p:grpSp>
      <p:sp>
        <p:nvSpPr>
          <p:cNvPr id="82" name="Shape 82"/>
          <p:cNvSpPr/>
          <p:nvPr/>
        </p:nvSpPr>
        <p:spPr>
          <a:xfrm>
            <a:off x="-1" y="6437910"/>
            <a:ext cx="12070082"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FFFFFF"/>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FFFFFF"/>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pic>
        <p:nvPicPr>
          <p:cNvPr id="83" name="image5.jpeg" descr="A person crossing the arms&#10;&#10;Description automatically generated with medium confidence"/>
          <p:cNvPicPr/>
          <p:nvPr/>
        </p:nvPicPr>
        <p:blipFill>
          <a:blip r:embed="rId2"/>
          <a:stretch>
            <a:fillRect/>
          </a:stretch>
        </p:blipFill>
        <p:spPr>
          <a:xfrm flipH="1">
            <a:off x="7406639" y="-3545"/>
            <a:ext cx="4785360" cy="615558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754738" y="738077"/>
            <a:ext cx="8450606" cy="132343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b="1">
                <a:solidFill>
                  <a:srgbClr val="3F798C"/>
                </a:solidFill>
                <a:latin typeface="Nunito Sans"/>
                <a:ea typeface="Nunito Sans"/>
                <a:cs typeface="Nunito Sans"/>
                <a:sym typeface="Nunito Sans"/>
              </a:defRPr>
            </a:lvl1pPr>
          </a:lstStyle>
          <a:p>
            <a:pPr lvl="0">
              <a:defRPr sz="1800" b="0">
                <a:solidFill>
                  <a:srgbClr val="000000"/>
                </a:solidFill>
              </a:defRPr>
            </a:pPr>
            <a:r>
              <a:rPr lang="es-ES" sz="4000" b="1" dirty="0">
                <a:solidFill>
                  <a:srgbClr val="3F798C"/>
                </a:solidFill>
              </a:rPr>
              <a:t>Descripción general de una corporación</a:t>
            </a:r>
            <a:endParaRPr sz="4000" b="1" dirty="0">
              <a:solidFill>
                <a:srgbClr val="3F798C"/>
              </a:solidFill>
            </a:endParaRPr>
          </a:p>
        </p:txBody>
      </p:sp>
      <p:sp>
        <p:nvSpPr>
          <p:cNvPr id="86" name="Shape 86"/>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87" name="Shape 87"/>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88" name="Shape 88"/>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89" name="Shape 89"/>
          <p:cNvSpPr>
            <a:spLocks noGrp="1"/>
          </p:cNvSpPr>
          <p:nvPr>
            <p:ph type="body" idx="1"/>
          </p:nvPr>
        </p:nvSpPr>
        <p:spPr>
          <a:xfrm>
            <a:off x="754739" y="2060026"/>
            <a:ext cx="8143728" cy="3412663"/>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endParaRPr lang="es-ES" sz="2000" dirty="0"/>
          </a:p>
          <a:p>
            <a:pPr marL="210502" lvl="0" indent="-210502" algn="l" defTabSz="429768">
              <a:spcBef>
                <a:spcPts val="500"/>
              </a:spcBef>
              <a:buClr>
                <a:srgbClr val="40798C"/>
              </a:buClr>
              <a:buSzPct val="100000"/>
              <a:buFont typeface="Wingdings 2"/>
              <a:buChar char=""/>
              <a:defRPr sz="1800"/>
            </a:pPr>
            <a:r>
              <a:rPr lang="es-ES" sz="2000" dirty="0"/>
              <a:t>Entidad legal y contribuyente separada</a:t>
            </a:r>
          </a:p>
          <a:p>
            <a:pPr marL="210502" lvl="0" indent="-210502" algn="l" defTabSz="429768">
              <a:spcBef>
                <a:spcPts val="500"/>
              </a:spcBef>
              <a:buClr>
                <a:srgbClr val="40798C"/>
              </a:buClr>
              <a:buSzPct val="100000"/>
              <a:buFont typeface="Wingdings 2"/>
              <a:buChar char=""/>
              <a:defRPr sz="1800"/>
            </a:pPr>
            <a:r>
              <a:rPr lang="es-ES" sz="2000" dirty="0"/>
              <a:t>Máximo nivel de protección</a:t>
            </a:r>
          </a:p>
          <a:p>
            <a:pPr marL="210502" lvl="0" indent="-210502" algn="l" defTabSz="429768">
              <a:spcBef>
                <a:spcPts val="500"/>
              </a:spcBef>
              <a:buClr>
                <a:srgbClr val="40798C"/>
              </a:buClr>
              <a:buSzPct val="100000"/>
              <a:buFont typeface="Wingdings 2"/>
              <a:buChar char=""/>
              <a:defRPr sz="1800"/>
            </a:pPr>
            <a:r>
              <a:rPr lang="es-ES" sz="2000" dirty="0"/>
              <a:t>Puede vender acciones de la empresa y ofrecer opciones sobre acciones</a:t>
            </a:r>
          </a:p>
          <a:p>
            <a:pPr marL="210502" lvl="0" indent="-210502" algn="l" defTabSz="429768">
              <a:spcBef>
                <a:spcPts val="500"/>
              </a:spcBef>
              <a:buClr>
                <a:srgbClr val="40798C"/>
              </a:buClr>
              <a:buSzPct val="100000"/>
              <a:buFont typeface="Wingdings 2"/>
              <a:buChar char=""/>
              <a:defRPr sz="1800"/>
            </a:pPr>
            <a:r>
              <a:rPr lang="es-ES" sz="2000" dirty="0"/>
              <a:t>Número ilimitado de accionista</a:t>
            </a:r>
            <a:endParaRPr sz="20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p:nvPr/>
        </p:nvSpPr>
        <p:spPr>
          <a:xfrm>
            <a:off x="754738" y="738077"/>
            <a:ext cx="8450606" cy="132343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n-US" sz="4000" b="1" dirty="0" err="1">
                <a:solidFill>
                  <a:srgbClr val="3F798C"/>
                </a:solidFill>
                <a:latin typeface="Nunito Sans"/>
                <a:ea typeface="Nunito Sans"/>
                <a:cs typeface="Nunito Sans"/>
                <a:sym typeface="Nunito Sans"/>
              </a:rPr>
              <a:t>Empezando</a:t>
            </a:r>
            <a:r>
              <a:rPr lang="en-US" sz="4000" b="1" dirty="0">
                <a:solidFill>
                  <a:srgbClr val="3F798C"/>
                </a:solidFill>
                <a:latin typeface="Nunito Sans"/>
                <a:ea typeface="Nunito Sans"/>
                <a:cs typeface="Nunito Sans"/>
                <a:sym typeface="Nunito Sans"/>
              </a:rPr>
              <a:t> y operando </a:t>
            </a:r>
            <a:r>
              <a:rPr lang="en-US" sz="4000" b="1" dirty="0" err="1">
                <a:solidFill>
                  <a:srgbClr val="3F798C"/>
                </a:solidFill>
                <a:latin typeface="Nunito Sans"/>
                <a:ea typeface="Nunito Sans"/>
                <a:cs typeface="Nunito Sans"/>
                <a:sym typeface="Nunito Sans"/>
              </a:rPr>
              <a:t>una</a:t>
            </a:r>
            <a:r>
              <a:rPr lang="en-US" sz="4000" b="1" dirty="0">
                <a:solidFill>
                  <a:srgbClr val="3F798C"/>
                </a:solidFill>
                <a:latin typeface="Nunito Sans"/>
                <a:ea typeface="Nunito Sans"/>
                <a:cs typeface="Nunito Sans"/>
                <a:sym typeface="Nunito Sans"/>
              </a:rPr>
              <a:t> </a:t>
            </a:r>
            <a:r>
              <a:rPr lang="en-US" sz="4000" b="1" dirty="0" err="1">
                <a:solidFill>
                  <a:srgbClr val="3F798C"/>
                </a:solidFill>
                <a:latin typeface="Nunito Sans"/>
                <a:ea typeface="Nunito Sans"/>
                <a:cs typeface="Nunito Sans"/>
                <a:sym typeface="Nunito Sans"/>
              </a:rPr>
              <a:t>Corporación</a:t>
            </a:r>
            <a:endParaRPr sz="4000" b="1" dirty="0">
              <a:solidFill>
                <a:srgbClr val="3F798C"/>
              </a:solidFill>
              <a:latin typeface="Nunito Sans"/>
              <a:ea typeface="Nunito Sans"/>
              <a:cs typeface="Nunito Sans"/>
              <a:sym typeface="Nunito Sans"/>
            </a:endParaRPr>
          </a:p>
        </p:txBody>
      </p:sp>
      <p:sp>
        <p:nvSpPr>
          <p:cNvPr id="92" name="Shape 92"/>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93" name="Shape 93"/>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94" name="Shape 94"/>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95" name="Shape 95"/>
          <p:cNvSpPr>
            <a:spLocks noGrp="1"/>
          </p:cNvSpPr>
          <p:nvPr>
            <p:ph type="body" idx="1"/>
          </p:nvPr>
        </p:nvSpPr>
        <p:spPr>
          <a:xfrm>
            <a:off x="754739" y="2514599"/>
            <a:ext cx="8143728" cy="2958090"/>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Más complicado y costoso que formar una LLC</a:t>
            </a:r>
          </a:p>
          <a:p>
            <a:pPr marL="210502" lvl="0" indent="-210502" algn="l" defTabSz="429768">
              <a:spcBef>
                <a:spcPts val="500"/>
              </a:spcBef>
              <a:buClr>
                <a:srgbClr val="40798C"/>
              </a:buClr>
              <a:buSzPct val="100000"/>
              <a:buFont typeface="Wingdings 2"/>
              <a:buChar char=""/>
              <a:defRPr sz="1800"/>
            </a:pPr>
            <a:r>
              <a:rPr lang="es-ES" sz="2000" dirty="0"/>
              <a:t>Varios pasos legales para empezar</a:t>
            </a:r>
          </a:p>
          <a:p>
            <a:pPr marL="210502" lvl="0" indent="-210502" algn="l" defTabSz="429768">
              <a:spcBef>
                <a:spcPts val="500"/>
              </a:spcBef>
              <a:buClr>
                <a:srgbClr val="40798C"/>
              </a:buClr>
              <a:buSzPct val="100000"/>
              <a:buFont typeface="Wingdings 2"/>
              <a:buChar char=""/>
              <a:defRPr sz="1800"/>
            </a:pPr>
            <a:r>
              <a:rPr lang="es-ES" sz="2000" dirty="0"/>
              <a:t>Cumplir con los requisitos fiscales y de cumplimiento continuo</a:t>
            </a:r>
            <a:endParaRPr sz="2000"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p:nvPr/>
        </p:nvSpPr>
        <p:spPr>
          <a:xfrm>
            <a:off x="754738" y="738077"/>
            <a:ext cx="8450606" cy="1310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s-ES" sz="4000" b="1" dirty="0">
                <a:solidFill>
                  <a:srgbClr val="3F798C"/>
                </a:solidFill>
                <a:latin typeface="Nunito Sans"/>
                <a:ea typeface="Nunito Sans"/>
                <a:cs typeface="Nunito Sans"/>
                <a:sym typeface="Nunito Sans"/>
              </a:rPr>
              <a:t>Tratamiento fiscal predeterminado de una Corporación</a:t>
            </a:r>
            <a:endParaRPr sz="4000" b="1" dirty="0">
              <a:solidFill>
                <a:srgbClr val="3F798C"/>
              </a:solidFill>
              <a:latin typeface="Nunito Sans"/>
              <a:ea typeface="Nunito Sans"/>
              <a:cs typeface="Nunito Sans"/>
              <a:sym typeface="Nunito Sans"/>
            </a:endParaRPr>
          </a:p>
        </p:txBody>
      </p:sp>
      <p:sp>
        <p:nvSpPr>
          <p:cNvPr id="98" name="Shape 98"/>
          <p:cNvSpPr/>
          <p:nvPr/>
        </p:nvSpPr>
        <p:spPr>
          <a:xfrm>
            <a:off x="10439451" y="1276064"/>
            <a:ext cx="1752550" cy="5581937"/>
          </a:xfrm>
          <a:prstGeom prst="rect">
            <a:avLst/>
          </a:prstGeom>
          <a:solidFill>
            <a:srgbClr val="3F798C"/>
          </a:solidFill>
          <a:ln w="12700">
            <a:miter lim="400000"/>
          </a:ln>
        </p:spPr>
        <p:txBody>
          <a:bodyPr lIns="0" tIns="0" rIns="0" bIns="0" anchor="ctr"/>
          <a:lstStyle/>
          <a:p>
            <a:pPr lvl="0" algn="ctr">
              <a:defRPr>
                <a:solidFill>
                  <a:srgbClr val="FFFFFF"/>
                </a:solidFill>
              </a:defRPr>
            </a:pPr>
            <a:endParaRPr/>
          </a:p>
        </p:txBody>
      </p:sp>
      <p:sp>
        <p:nvSpPr>
          <p:cNvPr id="99" name="Shape 99"/>
          <p:cNvSpPr/>
          <p:nvPr/>
        </p:nvSpPr>
        <p:spPr>
          <a:xfrm>
            <a:off x="10439451" y="-2"/>
            <a:ext cx="1752550" cy="1112233"/>
          </a:xfrm>
          <a:prstGeom prst="rect">
            <a:avLst/>
          </a:prstGeom>
          <a:solidFill>
            <a:srgbClr val="70A7A1"/>
          </a:solidFill>
          <a:ln w="12700">
            <a:miter lim="400000"/>
          </a:ln>
        </p:spPr>
        <p:txBody>
          <a:bodyPr lIns="0" tIns="0" rIns="0" bIns="0" anchor="ctr"/>
          <a:lstStyle/>
          <a:p>
            <a:pPr lvl="0" algn="ctr">
              <a:defRPr>
                <a:solidFill>
                  <a:srgbClr val="FFFFFF"/>
                </a:solidFill>
              </a:defRPr>
            </a:pPr>
            <a:endParaRPr/>
          </a:p>
        </p:txBody>
      </p:sp>
      <p:sp>
        <p:nvSpPr>
          <p:cNvPr id="100" name="Shape 100"/>
          <p:cNvSpPr/>
          <p:nvPr/>
        </p:nvSpPr>
        <p:spPr>
          <a:xfrm>
            <a:off x="-1" y="6437910"/>
            <a:ext cx="10439453"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sz="900">
                <a:solidFill>
                  <a:srgbClr val="40798C"/>
                </a:solidFill>
                <a:latin typeface="Nunito Sans Light"/>
                <a:ea typeface="Nunito Sans Light"/>
                <a:cs typeface="Nunito Sans Light"/>
                <a:sym typeface="Nunito Sans Light"/>
              </a:rPr>
              <a:t>Copyright Corpnet, Incorporated.  CorpNet® is a Registered Trademark.  All Rights Reserved.  </a:t>
            </a:r>
          </a:p>
          <a:p>
            <a:pPr lvl="0" algn="ctr"/>
            <a:r>
              <a:rPr sz="900">
                <a:solidFill>
                  <a:srgbClr val="40798C"/>
                </a:solidFill>
                <a:latin typeface="Nunito Sans Light"/>
                <a:ea typeface="Nunito Sans Light"/>
                <a:cs typeface="Nunito Sans Light"/>
                <a:sym typeface="Nunito Sans Light"/>
              </a:rPr>
              <a:t>CorpNet is NOT A LAWFIRM and cannot provide you with legal advice.  Use of our Site and/or our Services subjects you to our Terms of Use.</a:t>
            </a:r>
          </a:p>
        </p:txBody>
      </p:sp>
      <p:sp>
        <p:nvSpPr>
          <p:cNvPr id="101" name="Shape 101"/>
          <p:cNvSpPr>
            <a:spLocks noGrp="1"/>
          </p:cNvSpPr>
          <p:nvPr>
            <p:ph type="body" idx="1"/>
          </p:nvPr>
        </p:nvSpPr>
        <p:spPr>
          <a:xfrm>
            <a:off x="754739" y="2514599"/>
            <a:ext cx="8143728" cy="2958090"/>
          </a:xfrm>
          <a:prstGeom prst="rect">
            <a:avLst/>
          </a:prstGeom>
        </p:spPr>
        <p:txBody>
          <a:bodyPr lIns="0" tIns="0" rIns="0" bIns="0" anchor="t"/>
          <a:lstStyle/>
          <a:p>
            <a:pPr marL="210502" lvl="0" indent="-210502" algn="l" defTabSz="429768">
              <a:spcBef>
                <a:spcPts val="500"/>
              </a:spcBef>
              <a:buClr>
                <a:srgbClr val="40798C"/>
              </a:buClr>
              <a:buSzPct val="100000"/>
              <a:buFont typeface="Wingdings 2"/>
              <a:buChar char=""/>
              <a:defRPr sz="1800"/>
            </a:pPr>
            <a:r>
              <a:rPr lang="es-ES" sz="2000" dirty="0"/>
              <a:t>Las ganancias y pérdidas fluyen a través de la declaración de impuestos corporativos</a:t>
            </a:r>
          </a:p>
          <a:p>
            <a:pPr marL="210502" lvl="0" indent="-210502" algn="l" defTabSz="429768">
              <a:spcBef>
                <a:spcPts val="500"/>
              </a:spcBef>
              <a:buClr>
                <a:srgbClr val="40798C"/>
              </a:buClr>
              <a:buSzPct val="100000"/>
              <a:buFont typeface="Wingdings 2"/>
              <a:buChar char=""/>
              <a:defRPr sz="1800"/>
            </a:pPr>
            <a:r>
              <a:rPr lang="es-ES" sz="2000" dirty="0"/>
              <a:t>Ganancias impositivas están sujetas a la tasa corporativa</a:t>
            </a:r>
          </a:p>
          <a:p>
            <a:pPr marL="210502" lvl="0" indent="-210502" algn="l" defTabSz="429768">
              <a:spcBef>
                <a:spcPts val="500"/>
              </a:spcBef>
              <a:buClr>
                <a:srgbClr val="40798C"/>
              </a:buClr>
              <a:buSzPct val="100000"/>
              <a:buFont typeface="Wingdings 2"/>
              <a:buChar char=""/>
              <a:defRPr sz="1800"/>
            </a:pPr>
            <a:r>
              <a:rPr lang="es-ES" sz="2000" dirty="0"/>
              <a:t>Algunas empresas se someten a doble imposición</a:t>
            </a:r>
          </a:p>
          <a:p>
            <a:pPr marL="210502" lvl="0" indent="-210502" algn="l" defTabSz="429768">
              <a:spcBef>
                <a:spcPts val="500"/>
              </a:spcBef>
              <a:buClr>
                <a:srgbClr val="40798C"/>
              </a:buClr>
              <a:buSzPct val="100000"/>
              <a:buFont typeface="Wingdings 2"/>
              <a:buChar char=""/>
              <a:defRPr sz="1800"/>
            </a:pPr>
            <a:r>
              <a:rPr lang="es-ES" sz="2000" dirty="0"/>
              <a:t>Los dividendos a los accionistas están sujetos a impuestos</a:t>
            </a:r>
            <a:endParaRPr sz="2000" dirty="0"/>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ABBF"/>
      </a:accent1>
      <a:accent2>
        <a:srgbClr val="8A3379"/>
      </a:accent2>
      <a:accent3>
        <a:srgbClr val="D82030"/>
      </a:accent3>
      <a:accent4>
        <a:srgbClr val="EFB251"/>
      </a:accent4>
      <a:accent5>
        <a:srgbClr val="EF755F"/>
      </a:accent5>
      <a:accent6>
        <a:srgbClr val="ED515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ABBF"/>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ABBF"/>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ABBF"/>
      </a:accent1>
      <a:accent2>
        <a:srgbClr val="8A3379"/>
      </a:accent2>
      <a:accent3>
        <a:srgbClr val="D82030"/>
      </a:accent3>
      <a:accent4>
        <a:srgbClr val="EFB251"/>
      </a:accent4>
      <a:accent5>
        <a:srgbClr val="EF755F"/>
      </a:accent5>
      <a:accent6>
        <a:srgbClr val="ED515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ABBF"/>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ABBF"/>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5201</TotalTime>
  <Words>4619</Words>
  <Application>Microsoft Office PowerPoint</Application>
  <PresentationFormat>Widescreen</PresentationFormat>
  <Paragraphs>325</Paragraphs>
  <Slides>43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Avenir Roman</vt:lpstr>
      <vt:lpstr>Century Gothic</vt:lpstr>
      <vt:lpstr>Courier New</vt:lpstr>
      <vt:lpstr>Helvetica</vt:lpstr>
      <vt:lpstr>Nunito Sans</vt:lpstr>
      <vt:lpstr>Nunito Sans Light</vt:lpstr>
      <vt:lpstr>Nunito SemiBold</vt:lpstr>
      <vt:lpstr>Wingdings 2</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Paredes</dc:creator>
  <cp:lastModifiedBy>Jose Paredes</cp:lastModifiedBy>
  <cp:revision>2</cp:revision>
  <dcterms:modified xsi:type="dcterms:W3CDTF">2023-02-20T16:20:59Z</dcterms:modified>
</cp:coreProperties>
</file>